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2"/>
  </p:sldMasterIdLst>
  <p:sldIdLst>
    <p:sldId id="256" r:id="rId3"/>
    <p:sldId id="257" r:id="rId4"/>
    <p:sldId id="398" r:id="rId5"/>
    <p:sldId id="273" r:id="rId6"/>
    <p:sldId id="327" r:id="rId7"/>
    <p:sldId id="419" r:id="rId8"/>
    <p:sldId id="414" r:id="rId9"/>
    <p:sldId id="418" r:id="rId10"/>
    <p:sldId id="433" r:id="rId11"/>
    <p:sldId id="420" r:id="rId12"/>
    <p:sldId id="421" r:id="rId13"/>
    <p:sldId id="430" r:id="rId14"/>
    <p:sldId id="422" r:id="rId15"/>
    <p:sldId id="423" r:id="rId16"/>
    <p:sldId id="432" r:id="rId17"/>
    <p:sldId id="428" r:id="rId18"/>
    <p:sldId id="429" r:id="rId19"/>
    <p:sldId id="434" r:id="rId20"/>
    <p:sldId id="426" r:id="rId21"/>
    <p:sldId id="427" r:id="rId22"/>
    <p:sldId id="435" r:id="rId23"/>
    <p:sldId id="431" r:id="rId24"/>
    <p:sldId id="436" r:id="rId25"/>
    <p:sldId id="437" r:id="rId26"/>
    <p:sldId id="438" r:id="rId27"/>
    <p:sldId id="439" r:id="rId28"/>
    <p:sldId id="440" r:id="rId29"/>
    <p:sldId id="264" r:id="rId30"/>
  </p:sldIdLst>
  <p:sldSz cx="18288000" cy="10287000"/>
  <p:notesSz cx="6858000" cy="9144000"/>
  <p:embeddedFontLst>
    <p:embeddedFont>
      <p:font typeface="Aptos Narrow" panose="020B0004020202020204" pitchFamily="34" charset="0"/>
      <p:regular r:id="rId31"/>
      <p:bold r:id="rId32"/>
    </p:embeddedFont>
    <p:embeddedFont>
      <p:font typeface="Corben" panose="020B0604020202020204" charset="0"/>
      <p:regular r:id="rId33"/>
    </p:embeddedFont>
    <p:embeddedFont>
      <p:font typeface="Open Sans Bold" panose="020B0604020202020204" charset="0"/>
      <p:regular r:id="rId34"/>
    </p:embeddedFont>
    <p:embeddedFont>
      <p:font typeface="Open Sauce" panose="020B0604020202020204" charset="0"/>
      <p:regular r:id="rId35"/>
    </p:embeddedFont>
    <p:embeddedFont>
      <p:font typeface="Open Sauce Bold" panose="020B0604020202020204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534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3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5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1" y="2021592"/>
            <a:ext cx="3615871" cy="58519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3022601" y="2606789"/>
            <a:ext cx="3615871" cy="117130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3022601" y="3778090"/>
            <a:ext cx="3615871" cy="25741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3022601" y="6352279"/>
            <a:ext cx="3615871" cy="314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1" y="2008498"/>
            <a:ext cx="3248651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1" y="2747418"/>
            <a:ext cx="3248651" cy="84195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1" y="3966804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1" y="4527959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1" y="5089113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1" y="5650267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5" y="2021592"/>
            <a:ext cx="3615871" cy="5851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5" name="Rectangle 34"/>
          <p:cNvSpPr/>
          <p:nvPr userDrawn="1"/>
        </p:nvSpPr>
        <p:spPr>
          <a:xfrm>
            <a:off x="7336065" y="2606789"/>
            <a:ext cx="3615871" cy="11713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6" name="Rectangle 35"/>
          <p:cNvSpPr/>
          <p:nvPr userDrawn="1"/>
        </p:nvSpPr>
        <p:spPr>
          <a:xfrm>
            <a:off x="7336065" y="3778090"/>
            <a:ext cx="3615871" cy="25741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7" name="Rectangle 36"/>
          <p:cNvSpPr/>
          <p:nvPr userDrawn="1"/>
        </p:nvSpPr>
        <p:spPr>
          <a:xfrm>
            <a:off x="7336065" y="6352279"/>
            <a:ext cx="3615871" cy="314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5" y="2008498"/>
            <a:ext cx="3248651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5" y="2747418"/>
            <a:ext cx="3248651" cy="84195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5" y="3966804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5" y="4527959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5" y="5089113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5" y="5650267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30" y="2021592"/>
            <a:ext cx="3615871" cy="58519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5" name="Rectangle 44"/>
          <p:cNvSpPr/>
          <p:nvPr userDrawn="1"/>
        </p:nvSpPr>
        <p:spPr>
          <a:xfrm>
            <a:off x="11649530" y="2606789"/>
            <a:ext cx="3615871" cy="117130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6" name="Rectangle 45"/>
          <p:cNvSpPr/>
          <p:nvPr userDrawn="1"/>
        </p:nvSpPr>
        <p:spPr>
          <a:xfrm>
            <a:off x="11649530" y="3778090"/>
            <a:ext cx="3615871" cy="25741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7" name="Rectangle 46"/>
          <p:cNvSpPr/>
          <p:nvPr userDrawn="1"/>
        </p:nvSpPr>
        <p:spPr>
          <a:xfrm>
            <a:off x="11649530" y="6352279"/>
            <a:ext cx="3615871" cy="314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40" y="2008498"/>
            <a:ext cx="3248651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40" y="2747418"/>
            <a:ext cx="3248651" cy="84195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40" y="3966804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40" y="4527959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40" y="5089113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40" y="5650267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1" y="7001905"/>
            <a:ext cx="5184775" cy="20483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70" y="7189310"/>
            <a:ext cx="7686431" cy="1663957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994179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3" y="4215783"/>
            <a:ext cx="12135229" cy="93614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6" name="Rectangle 5"/>
          <p:cNvSpPr/>
          <p:nvPr userDrawn="1"/>
        </p:nvSpPr>
        <p:spPr>
          <a:xfrm>
            <a:off x="4209673" y="5147485"/>
            <a:ext cx="12135229" cy="93614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4209673" y="6079188"/>
            <a:ext cx="12135229" cy="93614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4209673" y="7010891"/>
            <a:ext cx="12135229" cy="93614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4209673" y="7942594"/>
            <a:ext cx="12135229" cy="93614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3" y="3488176"/>
            <a:ext cx="1673557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7" y="3488176"/>
            <a:ext cx="1673557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1" y="3488176"/>
            <a:ext cx="1673557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5" y="3488176"/>
            <a:ext cx="1673557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9" y="3488176"/>
            <a:ext cx="1673557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3" y="3488176"/>
            <a:ext cx="1673557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5" y="3488176"/>
            <a:ext cx="1673557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99102"/>
            <a:ext cx="2601605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1" y="5330804"/>
            <a:ext cx="2601605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1" y="6262507"/>
            <a:ext cx="2601605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1" y="7181995"/>
            <a:ext cx="2601605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1" y="8125913"/>
            <a:ext cx="2601605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384"/>
            <a:ext cx="12242800" cy="440527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8635284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363932"/>
            <a:ext cx="12135229" cy="5695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932"/>
            <a:ext cx="2601604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1436"/>
            <a:ext cx="1009934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2" y="4933438"/>
            <a:ext cx="12135229" cy="5695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3438"/>
            <a:ext cx="2601604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2" y="5502944"/>
            <a:ext cx="12135229" cy="5695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944"/>
            <a:ext cx="2601604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2" y="6072450"/>
            <a:ext cx="12135229" cy="5695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2450"/>
            <a:ext cx="2601604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2" y="6641956"/>
            <a:ext cx="12135229" cy="5695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1956"/>
            <a:ext cx="2601604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2" y="7211461"/>
            <a:ext cx="12135229" cy="5695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1461"/>
            <a:ext cx="2601604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2" y="7749184"/>
            <a:ext cx="12135229" cy="5695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9184"/>
            <a:ext cx="2601604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2" y="8318690"/>
            <a:ext cx="12135229" cy="5695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8690"/>
            <a:ext cx="2601604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384"/>
            <a:ext cx="12242800" cy="440527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3939250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755"/>
            <a:ext cx="7740652" cy="9361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2458"/>
            <a:ext cx="7740652" cy="93614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4160"/>
            <a:ext cx="7740652" cy="9361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5863"/>
            <a:ext cx="7740652" cy="93614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7566"/>
            <a:ext cx="7740652" cy="9361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Rectangle 9"/>
          <p:cNvSpPr/>
          <p:nvPr userDrawn="1"/>
        </p:nvSpPr>
        <p:spPr>
          <a:xfrm>
            <a:off x="6515102" y="2339052"/>
            <a:ext cx="2628899" cy="936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2339052"/>
            <a:ext cx="7740651" cy="9361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755"/>
            <a:ext cx="2628900" cy="93614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2458"/>
            <a:ext cx="2628900" cy="93614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4160"/>
            <a:ext cx="2628900" cy="93614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5863"/>
            <a:ext cx="2628900" cy="93614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7566"/>
            <a:ext cx="2628900" cy="93614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2371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7" y="2520151"/>
            <a:ext cx="3508663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1" y="2520151"/>
            <a:ext cx="3508663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4074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777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7479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9182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80885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962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7223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1497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60934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90094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962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7223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1497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60934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90094"/>
            <a:ext cx="3503016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2" y="5142706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4385142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436880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315457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3174"/>
            <a:ext cx="7740652" cy="9361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765"/>
            <a:ext cx="7740652" cy="93614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6355"/>
            <a:ext cx="7740652" cy="9361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946"/>
            <a:ext cx="7740652" cy="93614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9536"/>
            <a:ext cx="7740652" cy="9361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Rectangle 9"/>
          <p:cNvSpPr/>
          <p:nvPr userDrawn="1"/>
        </p:nvSpPr>
        <p:spPr>
          <a:xfrm>
            <a:off x="6515102" y="1396584"/>
            <a:ext cx="2628899" cy="9361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9144001" y="1396584"/>
            <a:ext cx="7740651" cy="9361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3174"/>
            <a:ext cx="2628900" cy="93614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765"/>
            <a:ext cx="2628900" cy="93614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6355"/>
            <a:ext cx="2628900" cy="93614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946"/>
            <a:ext cx="2628900" cy="93614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9536"/>
            <a:ext cx="2628900" cy="93614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468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468"/>
            <a:ext cx="237977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468"/>
            <a:ext cx="237977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50259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962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3665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5368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7070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6147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3408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7682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7120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6279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6147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3408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7682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7120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6279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2" y="5142706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4312300" cy="3648983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1" y="5361815"/>
            <a:ext cx="4296229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7910"/>
            <a:ext cx="6781800" cy="547687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8738"/>
            <a:ext cx="1219200" cy="10130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6127"/>
            <a:ext cx="7740652" cy="93614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2715"/>
            <a:ext cx="7740652" cy="9361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6127"/>
            <a:ext cx="2628900" cy="93614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2715"/>
            <a:ext cx="2628900" cy="93614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4331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6034"/>
            <a:ext cx="234141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6084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5243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6084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5243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468"/>
            <a:ext cx="237977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6147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3408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7682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7120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6279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6084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5243"/>
            <a:ext cx="2375948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45211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5111750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509270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4920611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5111750" cy="3648983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509270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7910"/>
            <a:ext cx="6781800" cy="547687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8738"/>
            <a:ext cx="1219200" cy="10130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4325678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1398805"/>
            <a:ext cx="5184775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4" y="5361815"/>
            <a:ext cx="5165453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50248956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754"/>
            <a:ext cx="12242800" cy="3745491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273454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872"/>
            <a:ext cx="5486544" cy="84525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266" y="4961177"/>
            <a:ext cx="570073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800">
                <a:solidFill>
                  <a:schemeClr val="tx1"/>
                </a:solidFill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2" y="4757578"/>
            <a:ext cx="4155651" cy="753123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3" y="4720872"/>
            <a:ext cx="2227873" cy="84525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8746"/>
            <a:ext cx="1903760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4" y="10822624"/>
            <a:ext cx="478971" cy="1007084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930931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73055156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3" y="2520300"/>
            <a:ext cx="5245593" cy="5246402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8" y="2928463"/>
            <a:ext cx="4429145" cy="4429828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741"/>
            <a:ext cx="4418834" cy="1636965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8712"/>
            <a:ext cx="4418834" cy="964440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1763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872"/>
            <a:ext cx="5486544" cy="84525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266" y="4961177"/>
            <a:ext cx="570073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800">
                <a:solidFill>
                  <a:schemeClr val="tx1"/>
                </a:solidFill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2" y="4757578"/>
            <a:ext cx="4155651" cy="753123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3" y="4720872"/>
            <a:ext cx="2227873" cy="84525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8746"/>
            <a:ext cx="1903760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4" y="10822624"/>
            <a:ext cx="478971" cy="1007084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4332318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689"/>
            <a:ext cx="5854700" cy="2277662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373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2" y="4726717"/>
            <a:ext cx="6984999" cy="365816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172718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840"/>
            <a:ext cx="12242800" cy="123302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2706"/>
            <a:ext cx="12242800" cy="32421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73670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2445"/>
            <a:ext cx="5854700" cy="2782112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2" y="1398804"/>
            <a:ext cx="6984999" cy="7479933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42158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2445"/>
            <a:ext cx="4775200" cy="2782112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2" y="1398804"/>
            <a:ext cx="6984999" cy="7479933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83761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840"/>
            <a:ext cx="12242800" cy="123302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2707"/>
            <a:ext cx="12242800" cy="897076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6245"/>
            <a:ext cx="12242800" cy="1871951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84407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689"/>
            <a:ext cx="5854700" cy="2277662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373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958"/>
            <a:ext cx="10007600" cy="261977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2" y="5656383"/>
            <a:ext cx="7073899" cy="2728498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89165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804"/>
            <a:ext cx="18288000" cy="374390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5101"/>
            <a:ext cx="14401800" cy="135760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50756"/>
            <a:ext cx="9613900" cy="2834125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62636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804"/>
            <a:ext cx="18288000" cy="374390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70494"/>
            <a:ext cx="9613900" cy="1932131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3587"/>
            <a:ext cx="12242800" cy="1141744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44469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8288000" cy="701624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7493965"/>
            <a:ext cx="5724525" cy="1054647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70" y="7189310"/>
            <a:ext cx="7686431" cy="1663957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571775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804"/>
            <a:ext cx="18288000" cy="374390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90478"/>
            <a:ext cx="5638800" cy="2694403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669"/>
            <a:ext cx="6121400" cy="5114125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11842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8288000" cy="514270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6634059"/>
            <a:ext cx="4207741" cy="224467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1" y="5974721"/>
            <a:ext cx="4207741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30" y="6634059"/>
            <a:ext cx="4207741" cy="224467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30" y="5974721"/>
            <a:ext cx="4207741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10" y="6634059"/>
            <a:ext cx="4207741" cy="224467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10" y="5974721"/>
            <a:ext cx="4207741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5101"/>
            <a:ext cx="14401800" cy="135760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290431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804"/>
            <a:ext cx="9144000" cy="374390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835"/>
            <a:ext cx="9144000" cy="374390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1" y="2115955"/>
            <a:ext cx="5184775" cy="2244679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7201"/>
            <a:ext cx="5175250" cy="291808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802937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755"/>
            <a:ext cx="7127874" cy="374390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831"/>
            <a:ext cx="7221904" cy="1141588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7104"/>
            <a:ext cx="7221904" cy="1969141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933"/>
            <a:ext cx="7221904" cy="701381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5711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1101"/>
            <a:ext cx="5184774" cy="51848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721"/>
            <a:ext cx="6121400" cy="1911317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5544"/>
            <a:ext cx="6121400" cy="1551860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5150"/>
            <a:ext cx="6121400" cy="1565652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751095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1" y="1"/>
            <a:ext cx="5724525" cy="10287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70125"/>
            <a:ext cx="7431650" cy="2277662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2706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1815"/>
            <a:ext cx="743165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44639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" y="-794"/>
            <a:ext cx="5231423" cy="10287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795"/>
            <a:ext cx="4537208" cy="4823822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4" y="4199946"/>
            <a:ext cx="4718273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4" y="3483965"/>
            <a:ext cx="4718273" cy="637215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428637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6" y="1"/>
            <a:ext cx="5724525" cy="10287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805"/>
            <a:ext cx="7431650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2706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743165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7910"/>
            <a:ext cx="6781800" cy="547687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8738"/>
            <a:ext cx="1219200" cy="1013014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4851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8" y="-794"/>
            <a:ext cx="5231423" cy="10287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4096"/>
            <a:ext cx="452528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4" y="4031469"/>
            <a:ext cx="4690375" cy="326467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4" y="3315488"/>
            <a:ext cx="4690375" cy="637215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7910"/>
            <a:ext cx="6087836" cy="547687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8738"/>
            <a:ext cx="1219200" cy="1013014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673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8" y="-794"/>
            <a:ext cx="5231423" cy="10287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4096"/>
            <a:ext cx="452528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4" y="2929674"/>
            <a:ext cx="4690375" cy="2172809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4" y="2206510"/>
            <a:ext cx="4690375" cy="644398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7910"/>
            <a:ext cx="6087836" cy="547687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8738"/>
            <a:ext cx="1219200" cy="1013014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4" y="6213811"/>
            <a:ext cx="4690375" cy="2172809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4" y="5490647"/>
            <a:ext cx="4690375" cy="644398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551203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7" y="3634096"/>
            <a:ext cx="5334063" cy="3018809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734"/>
            <a:ext cx="8988878" cy="3708972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6499"/>
            <a:ext cx="9202058" cy="3312239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955740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7" y="3634096"/>
            <a:ext cx="5334063" cy="3018809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1" y="1433735"/>
            <a:ext cx="1052493" cy="1052655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826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2" y="2003362"/>
            <a:ext cx="4875979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2" y="1433735"/>
            <a:ext cx="4875979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1" y="3027325"/>
            <a:ext cx="1052493" cy="1052655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8416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2" y="3596952"/>
            <a:ext cx="4875979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2" y="3027325"/>
            <a:ext cx="4875979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1" y="4620914"/>
            <a:ext cx="1052493" cy="1052655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2005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2" y="5190541"/>
            <a:ext cx="4875979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2" y="4620913"/>
            <a:ext cx="4875979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1" y="6214502"/>
            <a:ext cx="1052493" cy="1052655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5594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2" y="6784130"/>
            <a:ext cx="4875979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2" y="6214502"/>
            <a:ext cx="4875979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1" y="7808092"/>
            <a:ext cx="1052493" cy="1052655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9184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2" y="8377719"/>
            <a:ext cx="4875979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2" y="7808092"/>
            <a:ext cx="4875979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760576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7" y="3634096"/>
            <a:ext cx="5334063" cy="3018809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80" y="3026352"/>
            <a:ext cx="1052493" cy="1052655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7443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979"/>
            <a:ext cx="3127722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6351"/>
            <a:ext cx="3127722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80" y="4619941"/>
            <a:ext cx="1052493" cy="1052655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1033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9569"/>
            <a:ext cx="3127722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941"/>
            <a:ext cx="3127722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80" y="6213530"/>
            <a:ext cx="1052493" cy="1052655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4622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3157"/>
            <a:ext cx="3127722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3530"/>
            <a:ext cx="3127722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7" y="3026352"/>
            <a:ext cx="1052493" cy="1052655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7443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979"/>
            <a:ext cx="3127722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6351"/>
            <a:ext cx="3127722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7" y="4619941"/>
            <a:ext cx="1052493" cy="1052655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1033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9569"/>
            <a:ext cx="3127722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941"/>
            <a:ext cx="3127722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7" y="6213530"/>
            <a:ext cx="1052493" cy="1052655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4622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3157"/>
            <a:ext cx="3127722" cy="337076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3530"/>
            <a:ext cx="3127722" cy="604164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5325053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978"/>
            <a:ext cx="6100016" cy="6111456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035594"/>
            <a:ext cx="5175251" cy="3052101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655"/>
            <a:ext cx="5175250" cy="114685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897397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978"/>
            <a:ext cx="6100016" cy="6111456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2919183"/>
            <a:ext cx="5175251" cy="2107845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344"/>
            <a:ext cx="5175250" cy="59575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5974912"/>
            <a:ext cx="5175251" cy="2107845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10073"/>
            <a:ext cx="5175250" cy="59575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5231282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1" y="-1"/>
            <a:ext cx="5724525" cy="10287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359"/>
            <a:ext cx="7740650" cy="1141588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6264"/>
            <a:ext cx="7221904" cy="249710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2461"/>
            <a:ext cx="7740650" cy="701381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2" y="4164308"/>
            <a:ext cx="9062719" cy="3857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7694"/>
            <a:ext cx="7221904" cy="1800503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587432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-1"/>
            <a:ext cx="5724525" cy="10287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7910"/>
            <a:ext cx="6087836" cy="547687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8738"/>
            <a:ext cx="1219200" cy="1013014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804"/>
            <a:ext cx="7740650" cy="1141588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6053"/>
            <a:ext cx="7221904" cy="249710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2358"/>
            <a:ext cx="7221904" cy="2025077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8216"/>
            <a:ext cx="7740650" cy="839392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655235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740"/>
            <a:ext cx="2778125" cy="27785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7098308"/>
            <a:ext cx="4207741" cy="178988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1" y="5988792"/>
            <a:ext cx="4207741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384"/>
            <a:ext cx="12242800" cy="440527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7" y="3125740"/>
            <a:ext cx="2778125" cy="27785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30" y="7098308"/>
            <a:ext cx="4207741" cy="178988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30" y="5988792"/>
            <a:ext cx="4207741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7" y="3125740"/>
            <a:ext cx="2778125" cy="27785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10" y="7098308"/>
            <a:ext cx="4207741" cy="178988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10" y="5988792"/>
            <a:ext cx="4207741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1" y="6613370"/>
            <a:ext cx="4207741" cy="44052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30" y="6613370"/>
            <a:ext cx="4207741" cy="44052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10" y="6613370"/>
            <a:ext cx="4207741" cy="44052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73446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7" y="2244819"/>
            <a:ext cx="2778125" cy="27785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30" y="6217387"/>
            <a:ext cx="4207741" cy="178988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30" y="5107871"/>
            <a:ext cx="4207741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7" y="2244819"/>
            <a:ext cx="2778125" cy="277855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10" y="6217387"/>
            <a:ext cx="4207741" cy="178988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10" y="5107871"/>
            <a:ext cx="4207741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30" y="5732449"/>
            <a:ext cx="4207741" cy="44052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10" y="5732449"/>
            <a:ext cx="4207741" cy="44052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7137"/>
            <a:ext cx="4518479" cy="3018809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922"/>
            <a:ext cx="4518480" cy="351281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6777048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7137"/>
            <a:ext cx="4518479" cy="3018809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922"/>
            <a:ext cx="4518480" cy="351281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4151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915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771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4151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915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771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1759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8523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3378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1759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8523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3378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45817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4151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915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771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4151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915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771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4151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915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771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1759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8523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3378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1759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8523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3378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1759"/>
            <a:ext cx="2327234" cy="232759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8523"/>
            <a:ext cx="3295260" cy="480214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3378"/>
            <a:ext cx="3295260" cy="535144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7137"/>
            <a:ext cx="4518479" cy="3018809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922"/>
            <a:ext cx="4518480" cy="351281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3167253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4096"/>
            <a:ext cx="452528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42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270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2309"/>
            <a:ext cx="5184000" cy="514270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100" y="5142707"/>
            <a:ext cx="5185551" cy="51442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721"/>
            <a:ext cx="3666978" cy="200804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384"/>
            <a:ext cx="3666978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5611"/>
            <a:ext cx="3666978" cy="200804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6273"/>
            <a:ext cx="3666978" cy="58633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2477507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2744"/>
            <a:ext cx="4222750" cy="368599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804"/>
            <a:ext cx="4222750" cy="368599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4" y="1398803"/>
            <a:ext cx="3395197" cy="748939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805"/>
            <a:ext cx="5175250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1815"/>
            <a:ext cx="517525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8" y="5142707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59581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804"/>
            <a:ext cx="5372594" cy="74799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3666"/>
            <a:ext cx="3240480" cy="338507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3666"/>
            <a:ext cx="3240480" cy="338507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3666"/>
            <a:ext cx="3240480" cy="338507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6" y="1398805"/>
            <a:ext cx="4041775" cy="36489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804"/>
            <a:ext cx="5095924" cy="364898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688751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384"/>
            <a:ext cx="12242800" cy="440527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1" y="3634460"/>
            <a:ext cx="2331583" cy="23319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688"/>
            <a:ext cx="4377104" cy="142141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3349"/>
            <a:ext cx="4377104" cy="58633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8" y="3634460"/>
            <a:ext cx="2331583" cy="23319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688"/>
            <a:ext cx="437710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3349"/>
            <a:ext cx="437710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1" y="6546795"/>
            <a:ext cx="2331583" cy="23319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5023"/>
            <a:ext cx="4377104" cy="142141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5685"/>
            <a:ext cx="4377104" cy="58633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8" y="6546795"/>
            <a:ext cx="2331583" cy="23319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5023"/>
            <a:ext cx="437710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5685"/>
            <a:ext cx="437710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987879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7596"/>
            <a:ext cx="3320630" cy="3321142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6286"/>
            <a:ext cx="2780880" cy="278130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20" y="1398803"/>
            <a:ext cx="4158151" cy="415879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4424"/>
            <a:ext cx="2780880" cy="278130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2706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5111750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509270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76468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9168"/>
            <a:ext cx="5076000" cy="263353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7205"/>
            <a:ext cx="5076000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9168"/>
            <a:ext cx="5076000" cy="263353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7205"/>
            <a:ext cx="5076000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9168"/>
            <a:ext cx="5076000" cy="263353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7205"/>
            <a:ext cx="5076000" cy="5863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6313851"/>
            <a:ext cx="5724525" cy="2539416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3851"/>
            <a:ext cx="7563338" cy="2539416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59225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7137"/>
            <a:ext cx="4518479" cy="3018809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922"/>
            <a:ext cx="4518480" cy="351281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5" y="1398804"/>
            <a:ext cx="9756775" cy="74799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83476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6" y="1398804"/>
            <a:ext cx="9756775" cy="74799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1" y="2117137"/>
            <a:ext cx="4518479" cy="3018809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922"/>
            <a:ext cx="4518480" cy="351281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7223726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700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805"/>
            <a:ext cx="4032250" cy="3648983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1815"/>
            <a:ext cx="4032250" cy="35263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2647048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454861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2706"/>
            <a:ext cx="182880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754"/>
            <a:ext cx="14401800" cy="3745491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1" y="3663965"/>
            <a:ext cx="4105275" cy="2957481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4" y="3663965"/>
            <a:ext cx="6852137" cy="295748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338266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700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700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805"/>
            <a:ext cx="5886450" cy="7489392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10140"/>
            <a:ext cx="4032250" cy="2837647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1815"/>
            <a:ext cx="4032250" cy="2818248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084039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1"/>
            <a:ext cx="3049200" cy="5142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2706"/>
            <a:ext cx="3049200" cy="514429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805"/>
            <a:ext cx="4032250" cy="3648983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1815"/>
            <a:ext cx="4032250" cy="35263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381229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7910"/>
            <a:ext cx="6087836" cy="547687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8738"/>
            <a:ext cx="1219200" cy="101301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44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978"/>
            <a:ext cx="3816000" cy="605402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402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2512"/>
            <a:ext cx="3816000" cy="41344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6357257" cy="3648983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2" y="5142706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1" y="5361815"/>
            <a:ext cx="6357257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160209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7910"/>
            <a:ext cx="6781800" cy="547687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8738"/>
            <a:ext cx="1219200" cy="10130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1"/>
            <a:ext cx="3816000" cy="701624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755"/>
            <a:ext cx="3816000" cy="701624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805"/>
            <a:ext cx="5695950" cy="3648983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2" y="5142706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1815"/>
            <a:ext cx="569595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3724"/>
            <a:ext cx="3816000" cy="644398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9282"/>
            <a:ext cx="3816000" cy="644398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9910100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4096"/>
            <a:ext cx="5724525" cy="3018809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6282"/>
            <a:ext cx="6121400" cy="242037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944"/>
            <a:ext cx="6121400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6788"/>
            <a:ext cx="6121400" cy="242037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7450"/>
            <a:ext cx="6121400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74660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4096"/>
            <a:ext cx="5724525" cy="3018809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557"/>
            <a:ext cx="6121400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219"/>
            <a:ext cx="6121400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2167"/>
            <a:ext cx="6121400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829"/>
            <a:ext cx="6121400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6777"/>
            <a:ext cx="6121400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7439"/>
            <a:ext cx="6121400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35415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7000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557"/>
            <a:ext cx="571695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219"/>
            <a:ext cx="571695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2167"/>
            <a:ext cx="571695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829"/>
            <a:ext cx="571695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6777"/>
            <a:ext cx="571695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7439"/>
            <a:ext cx="571695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4096"/>
            <a:ext cx="452528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7317117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557"/>
            <a:ext cx="6121400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219"/>
            <a:ext cx="6121400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2167"/>
            <a:ext cx="6121400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829"/>
            <a:ext cx="6121400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6777"/>
            <a:ext cx="6121400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7439"/>
            <a:ext cx="6121400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77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sz="180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7" y="3634096"/>
            <a:ext cx="5334063" cy="3018809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562871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557"/>
            <a:ext cx="486732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219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2167"/>
            <a:ext cx="486732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829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6777"/>
            <a:ext cx="486732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7439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4096"/>
            <a:ext cx="452528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557"/>
            <a:ext cx="486732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219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2167"/>
            <a:ext cx="486732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829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6777"/>
            <a:ext cx="486732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7439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8670076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4" y="2671176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5" name="Oval 94"/>
          <p:cNvSpPr/>
          <p:nvPr userDrawn="1"/>
        </p:nvSpPr>
        <p:spPr>
          <a:xfrm>
            <a:off x="9033164" y="5041864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6" name="Oval 95"/>
          <p:cNvSpPr/>
          <p:nvPr userDrawn="1"/>
        </p:nvSpPr>
        <p:spPr>
          <a:xfrm>
            <a:off x="9033164" y="7405566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882"/>
            <a:ext cx="0" cy="214898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3571"/>
            <a:ext cx="0" cy="214199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4000" y="7627273"/>
            <a:ext cx="1" cy="265972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2058"/>
            <a:ext cx="5643416" cy="104575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719"/>
            <a:ext cx="5643416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992"/>
            <a:ext cx="5643416" cy="104575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6653"/>
            <a:ext cx="5643416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2545"/>
            <a:ext cx="5643416" cy="104575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3206"/>
            <a:ext cx="5643416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7137"/>
            <a:ext cx="4789632" cy="3018809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50" y="5365922"/>
            <a:ext cx="4789633" cy="351281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80322"/>
            <a:ext cx="1538142" cy="58633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4257"/>
            <a:ext cx="1538142" cy="58633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30336"/>
            <a:ext cx="1538142" cy="58633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655958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4" y="2671176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5" name="Oval 94"/>
          <p:cNvSpPr/>
          <p:nvPr userDrawn="1"/>
        </p:nvSpPr>
        <p:spPr>
          <a:xfrm>
            <a:off x="9033164" y="5041864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6" name="Oval 95"/>
          <p:cNvSpPr/>
          <p:nvPr userDrawn="1"/>
        </p:nvSpPr>
        <p:spPr>
          <a:xfrm>
            <a:off x="9033164" y="7405566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882"/>
            <a:ext cx="0" cy="214898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3571"/>
            <a:ext cx="0" cy="214199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2058"/>
            <a:ext cx="5643416" cy="104575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719"/>
            <a:ext cx="5643416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992"/>
            <a:ext cx="5643416" cy="104575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6653"/>
            <a:ext cx="5643416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2545"/>
            <a:ext cx="5643416" cy="104575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3206"/>
            <a:ext cx="5643416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1"/>
            <a:ext cx="0" cy="2671175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7273"/>
            <a:ext cx="0" cy="265972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80322"/>
            <a:ext cx="1538142" cy="58633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4257"/>
            <a:ext cx="1538142" cy="58633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30336"/>
            <a:ext cx="1538142" cy="58633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917503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4" y="2671176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5" name="Oval 94"/>
          <p:cNvSpPr/>
          <p:nvPr userDrawn="1"/>
        </p:nvSpPr>
        <p:spPr>
          <a:xfrm>
            <a:off x="9033164" y="5041864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6" name="Oval 95"/>
          <p:cNvSpPr/>
          <p:nvPr userDrawn="1"/>
        </p:nvSpPr>
        <p:spPr>
          <a:xfrm>
            <a:off x="9033164" y="7405566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882"/>
            <a:ext cx="0" cy="214898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3571"/>
            <a:ext cx="0" cy="214199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2058"/>
            <a:ext cx="5643416" cy="104575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719"/>
            <a:ext cx="5643416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992"/>
            <a:ext cx="5643416" cy="104575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6653"/>
            <a:ext cx="5643416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2545"/>
            <a:ext cx="5643416" cy="104575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3206"/>
            <a:ext cx="5643416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80322"/>
            <a:ext cx="1538142" cy="58633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4257"/>
            <a:ext cx="1538142" cy="58633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30336"/>
            <a:ext cx="1538142" cy="58633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4096"/>
            <a:ext cx="452528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1"/>
            <a:ext cx="0" cy="2671175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24699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5" y="7425894"/>
            <a:ext cx="1052493" cy="1052655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6986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8738"/>
            <a:ext cx="6515100" cy="9458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6245"/>
            <a:ext cx="0" cy="1871951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6245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4295"/>
            <a:ext cx="0" cy="1871951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4295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754"/>
            <a:ext cx="0" cy="1871951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6" y="3270755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5" y="5553944"/>
            <a:ext cx="1052493" cy="1052655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5035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20" y="3680403"/>
            <a:ext cx="1052493" cy="1052655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1495"/>
            <a:ext cx="724962" cy="91047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9" y="7397686"/>
            <a:ext cx="4913679" cy="1045754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1" y="7631892"/>
            <a:ext cx="4160501" cy="657423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70172"/>
            <a:ext cx="4160501" cy="657423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1" y="3894383"/>
            <a:ext cx="4160501" cy="657423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2" y="5519839"/>
            <a:ext cx="4913679" cy="1045754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2" y="3646299"/>
            <a:ext cx="4913679" cy="1045754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384"/>
            <a:ext cx="12242800" cy="440527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848139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803"/>
            <a:ext cx="3583080" cy="7479935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90" y="2440379"/>
            <a:ext cx="3018145" cy="538179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1141"/>
            <a:ext cx="7431650" cy="302664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2706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1815"/>
            <a:ext cx="743165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704435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90" y="1398805"/>
            <a:ext cx="5331279" cy="8888196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1141"/>
            <a:ext cx="7431650" cy="302664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2706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1815"/>
            <a:ext cx="743165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652"/>
            <a:ext cx="4500000" cy="733934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0917055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803"/>
            <a:ext cx="3583080" cy="7479935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90" y="2440379"/>
            <a:ext cx="3018145" cy="538179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1141"/>
            <a:ext cx="7431650" cy="302664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2706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1815"/>
            <a:ext cx="743165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85790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90" y="1398805"/>
            <a:ext cx="5331279" cy="8888196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1141"/>
            <a:ext cx="7431650" cy="302664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2706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1815"/>
            <a:ext cx="743165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652"/>
            <a:ext cx="4500000" cy="733934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433870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5" y="1418780"/>
            <a:ext cx="5261219" cy="7469417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sz="1800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sz="1800"/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898"/>
            <a:ext cx="7431650" cy="2942889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2706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1815"/>
            <a:ext cx="743165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898"/>
            <a:ext cx="4572000" cy="608493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6221242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2" y="5142706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2" y="1398804"/>
            <a:ext cx="5261219" cy="7469417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sz="1800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sz="1800"/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755"/>
            <a:ext cx="2690898" cy="5617442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5111750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509270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898"/>
            <a:ext cx="4572000" cy="608493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3" y="4063201"/>
            <a:ext cx="2220143" cy="402823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3020140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7910"/>
            <a:ext cx="6781800" cy="547687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8738"/>
            <a:ext cx="1219200" cy="10130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2706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2" y="1398804"/>
            <a:ext cx="5261219" cy="7469417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sz="1800"/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sz="1800"/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755"/>
            <a:ext cx="2690898" cy="5617442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5111750" cy="3648983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509270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898"/>
            <a:ext cx="4572000" cy="608493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3" y="4063201"/>
            <a:ext cx="2220143" cy="402823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4252865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651"/>
            <a:ext cx="9050416" cy="5172110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6" y="2235546"/>
            <a:ext cx="5165725" cy="2812242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2" y="5142706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6" y="5361815"/>
            <a:ext cx="5165725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40126"/>
            <a:ext cx="6775136" cy="420992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989406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9" y="2223208"/>
            <a:ext cx="2109987" cy="440474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423"/>
            <a:ext cx="9050416" cy="5172110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897"/>
            <a:ext cx="6775136" cy="420992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2" y="2836198"/>
            <a:ext cx="1740859" cy="315862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7001905"/>
            <a:ext cx="5724525" cy="20483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70" y="7189310"/>
            <a:ext cx="7686431" cy="1663957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4262283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2706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6" y="0"/>
            <a:ext cx="11160125" cy="887873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644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5111750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509270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0444809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477"/>
            <a:ext cx="7661474" cy="622024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800"/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800"/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800" dirty="0"/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sz="1800"/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800"/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6" y="2177477"/>
            <a:ext cx="5165725" cy="287031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2" y="5142706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6" y="5361815"/>
            <a:ext cx="5165725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840"/>
            <a:ext cx="7056000" cy="39619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7220022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40298"/>
            <a:ext cx="1831612" cy="2115217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2064"/>
            <a:ext cx="2105662" cy="2118487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896"/>
            <a:ext cx="1831968" cy="2116009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551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952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5498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5" y="2058142"/>
            <a:ext cx="5184775" cy="165209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5" y="1398805"/>
            <a:ext cx="5184775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5" y="4642395"/>
            <a:ext cx="5184775" cy="165209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5" y="3983057"/>
            <a:ext cx="5184775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5" y="7226647"/>
            <a:ext cx="5184775" cy="165209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5" y="6567309"/>
            <a:ext cx="5184775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8" y="1691971"/>
            <a:ext cx="2981667" cy="212239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1" y="4276223"/>
            <a:ext cx="2205905" cy="866484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9" y="6369761"/>
            <a:ext cx="2981667" cy="490714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4096"/>
            <a:ext cx="5111750" cy="3018809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3266547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581"/>
            <a:ext cx="1831968" cy="2116009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581"/>
            <a:ext cx="1831612" cy="2115217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3347"/>
            <a:ext cx="2105662" cy="2118487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933"/>
            <a:ext cx="2104290" cy="2117315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7387"/>
            <a:ext cx="1832324" cy="2116802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8179"/>
            <a:ext cx="1831968" cy="2116009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834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834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5235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5235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6781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6781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669"/>
            <a:ext cx="4867324" cy="1118532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9330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9703"/>
            <a:ext cx="4867324" cy="1118532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60365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5401"/>
            <a:ext cx="4867324" cy="1118532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6063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669"/>
            <a:ext cx="4867324" cy="1118532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9330"/>
            <a:ext cx="4867324" cy="58633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9703"/>
            <a:ext cx="4867324" cy="1118532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60365"/>
            <a:ext cx="4867324" cy="58633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5401"/>
            <a:ext cx="4867324" cy="1118532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6063"/>
            <a:ext cx="4867324" cy="58633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663" y="2608171"/>
            <a:ext cx="987338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687" y="2608314"/>
            <a:ext cx="987338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7" y="5253532"/>
            <a:ext cx="992477" cy="54906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3" y="5253530"/>
            <a:ext cx="997745" cy="54906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1" y="7031044"/>
            <a:ext cx="1773507" cy="27818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6" y="7031044"/>
            <a:ext cx="1773221" cy="27818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384"/>
            <a:ext cx="12242800" cy="440527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53143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4" y="3596407"/>
            <a:ext cx="2149241" cy="2149573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9" y="3596407"/>
            <a:ext cx="2149241" cy="2149573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4" y="5844469"/>
            <a:ext cx="2149241" cy="2149573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9" y="5844469"/>
            <a:ext cx="2149241" cy="2149573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4153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724"/>
            <a:ext cx="4867324" cy="178122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9387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5906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8270"/>
            <a:ext cx="4867324" cy="1781224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933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5906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8270"/>
            <a:ext cx="4867324" cy="178122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933"/>
            <a:ext cx="4867324" cy="58633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4153"/>
            <a:ext cx="72496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1210"/>
            <a:ext cx="4867324" cy="178122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873"/>
            <a:ext cx="4867324" cy="58633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384"/>
            <a:ext cx="12242800" cy="440527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959529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319"/>
            <a:ext cx="3718316" cy="9062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3" y="2032731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7270"/>
            <a:ext cx="3718316" cy="9062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3" y="3904682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9220"/>
            <a:ext cx="3718316" cy="9062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3" y="5776632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2760"/>
            <a:ext cx="3718316" cy="9062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3" y="7650172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864"/>
            <a:ext cx="4867324" cy="1513071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815"/>
            <a:ext cx="4867324" cy="1513071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8131"/>
            <a:ext cx="4867324" cy="1513071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70446"/>
            <a:ext cx="4867324" cy="1513071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4096"/>
            <a:ext cx="511175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3183854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889"/>
            <a:ext cx="3718316" cy="9062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3" y="1817301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804"/>
            <a:ext cx="4867324" cy="136419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4096"/>
            <a:ext cx="511175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1189"/>
            <a:ext cx="3718316" cy="9062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3" y="3348601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30104"/>
            <a:ext cx="4867324" cy="136419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2489"/>
            <a:ext cx="3718316" cy="9062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3" y="4879901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1404"/>
            <a:ext cx="4867324" cy="136419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3789"/>
            <a:ext cx="3718316" cy="9062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3" y="6411201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2705"/>
            <a:ext cx="4867324" cy="136419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5091"/>
            <a:ext cx="3718316" cy="9062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3" y="7942502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4006"/>
            <a:ext cx="4867324" cy="136419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26550681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597"/>
            <a:ext cx="2830512" cy="283094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867"/>
            <a:ext cx="2830512" cy="283094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867"/>
            <a:ext cx="2830512" cy="283094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6" y="2177477"/>
            <a:ext cx="5165725" cy="287031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6" y="5361815"/>
            <a:ext cx="5165725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4262"/>
            <a:ext cx="283051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9533"/>
            <a:ext cx="283051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9533"/>
            <a:ext cx="283051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779021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936"/>
            <a:ext cx="2830512" cy="28309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421"/>
            <a:ext cx="2830512" cy="283094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1206"/>
            <a:ext cx="2830512" cy="283094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5692"/>
            <a:ext cx="2830512" cy="28309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6" y="2177477"/>
            <a:ext cx="5165725" cy="287031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6" y="5361815"/>
            <a:ext cx="5165725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601"/>
            <a:ext cx="283051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80872"/>
            <a:ext cx="283051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50087"/>
            <a:ext cx="283051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5357"/>
            <a:ext cx="2830512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525737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624"/>
            <a:ext cx="1080000" cy="29524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8069"/>
            <a:ext cx="720000" cy="29524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4513"/>
            <a:ext cx="360000" cy="29524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8189"/>
            <a:ext cx="297634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2" y="3600984"/>
            <a:ext cx="297634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4" y="4103780"/>
            <a:ext cx="297634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1" y="3270754"/>
            <a:ext cx="4035669" cy="374549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4096"/>
            <a:ext cx="452528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650"/>
            <a:ext cx="2138290" cy="4960114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</p:spTree>
    <p:extLst>
      <p:ext uri="{BB962C8B-B14F-4D97-AF65-F5344CB8AC3E}">
        <p14:creationId xmlns:p14="http://schemas.microsoft.com/office/powerpoint/2010/main" val="295706404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9437"/>
            <a:ext cx="1277258" cy="1277455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4" y="2656588"/>
            <a:ext cx="246505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1" y="2656589"/>
            <a:ext cx="246505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2" y="5013008"/>
            <a:ext cx="2311707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4" y="5176011"/>
            <a:ext cx="2311707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5" y="5013008"/>
            <a:ext cx="2311707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8" y="2816850"/>
            <a:ext cx="246505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9" y="2816851"/>
            <a:ext cx="246505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7001905"/>
            <a:ext cx="5724525" cy="20483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70" y="7189310"/>
            <a:ext cx="7686431" cy="1663957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4" y="3908800"/>
            <a:ext cx="638629" cy="638728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" name="Diamond 8"/>
          <p:cNvSpPr/>
          <p:nvPr userDrawn="1"/>
        </p:nvSpPr>
        <p:spPr>
          <a:xfrm>
            <a:off x="7195458" y="3908800"/>
            <a:ext cx="638629" cy="638728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9437"/>
            <a:ext cx="1277258" cy="1277455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Diamond 9"/>
          <p:cNvSpPr/>
          <p:nvPr userDrawn="1"/>
        </p:nvSpPr>
        <p:spPr>
          <a:xfrm>
            <a:off x="10453915" y="3908800"/>
            <a:ext cx="638629" cy="638728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1" name="Diamond 10"/>
          <p:cNvSpPr/>
          <p:nvPr userDrawn="1"/>
        </p:nvSpPr>
        <p:spPr>
          <a:xfrm>
            <a:off x="11763829" y="3908800"/>
            <a:ext cx="638629" cy="638728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9437"/>
            <a:ext cx="1277258" cy="1277455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</p:spTree>
    <p:extLst>
      <p:ext uri="{BB962C8B-B14F-4D97-AF65-F5344CB8AC3E}">
        <p14:creationId xmlns:p14="http://schemas.microsoft.com/office/powerpoint/2010/main" val="306865023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7" y="4321987"/>
            <a:ext cx="2351315" cy="2351678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5" name="Diamond 4"/>
          <p:cNvSpPr/>
          <p:nvPr userDrawn="1"/>
        </p:nvSpPr>
        <p:spPr>
          <a:xfrm>
            <a:off x="2105077" y="4568767"/>
            <a:ext cx="2351315" cy="2351678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4" y="5438797"/>
            <a:ext cx="1995659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3" y="4815547"/>
            <a:ext cx="2351315" cy="2351678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3" y="4568767"/>
            <a:ext cx="2351315" cy="2351678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50" y="5438797"/>
            <a:ext cx="1995659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2" y="2601015"/>
            <a:ext cx="3718315" cy="1524936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5" y="7363261"/>
            <a:ext cx="3718315" cy="15249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9" y="4321987"/>
            <a:ext cx="2351315" cy="2351678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6" name="Diamond 15"/>
          <p:cNvSpPr/>
          <p:nvPr userDrawn="1"/>
        </p:nvSpPr>
        <p:spPr>
          <a:xfrm>
            <a:off x="7986569" y="4568767"/>
            <a:ext cx="2351315" cy="2351678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6" y="5438797"/>
            <a:ext cx="1995659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8" y="2601015"/>
            <a:ext cx="3718315" cy="1524936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5" y="4815547"/>
            <a:ext cx="2351315" cy="2351678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5" y="4568767"/>
            <a:ext cx="2351315" cy="2351678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2" y="5438797"/>
            <a:ext cx="1995659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3" y="7363261"/>
            <a:ext cx="3718315" cy="15249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987"/>
            <a:ext cx="2351315" cy="2351678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767"/>
            <a:ext cx="2351315" cy="2351678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8" y="5438797"/>
            <a:ext cx="1995659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9" y="2601015"/>
            <a:ext cx="3718315" cy="1524936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1689905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8164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9437"/>
            <a:ext cx="1277258" cy="1277455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4" y="2656588"/>
            <a:ext cx="246505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1" y="2656589"/>
            <a:ext cx="246505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2" y="5013008"/>
            <a:ext cx="2311707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4" y="5176011"/>
            <a:ext cx="2311707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5" y="5013008"/>
            <a:ext cx="2311707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8" y="2816850"/>
            <a:ext cx="246505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9" y="2816851"/>
            <a:ext cx="2465051" cy="56950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7001905"/>
            <a:ext cx="5724525" cy="2048320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70" y="7189310"/>
            <a:ext cx="7686431" cy="1663957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4" y="3908800"/>
            <a:ext cx="638629" cy="638728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9" name="Diamond 8"/>
          <p:cNvSpPr/>
          <p:nvPr userDrawn="1"/>
        </p:nvSpPr>
        <p:spPr>
          <a:xfrm>
            <a:off x="7195458" y="3908800"/>
            <a:ext cx="638629" cy="638728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9437"/>
            <a:ext cx="1277258" cy="1277455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Diamond 9"/>
          <p:cNvSpPr/>
          <p:nvPr userDrawn="1"/>
        </p:nvSpPr>
        <p:spPr>
          <a:xfrm>
            <a:off x="10453915" y="3908800"/>
            <a:ext cx="638629" cy="638728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1" name="Diamond 10"/>
          <p:cNvSpPr/>
          <p:nvPr userDrawn="1"/>
        </p:nvSpPr>
        <p:spPr>
          <a:xfrm>
            <a:off x="11763829" y="3908800"/>
            <a:ext cx="638629" cy="638728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9437"/>
            <a:ext cx="1277258" cy="1277455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7910"/>
            <a:ext cx="6781800" cy="547687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8738"/>
            <a:ext cx="1219200" cy="10130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4863120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781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805"/>
            <a:ext cx="5111750" cy="7489392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9" y="5032646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2" y="5143499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2646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4192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2557"/>
            <a:ext cx="3718316" cy="352564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3499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803"/>
            <a:ext cx="7740650" cy="2079874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52815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2706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60" y="5031853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781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8" y="3884192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2" y="5362557"/>
            <a:ext cx="3718315" cy="352564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3" y="5142706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4" y="5031853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2379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80" y="5784909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80" y="1416803"/>
            <a:ext cx="3718315" cy="3525640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7" y="5142706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8" y="5031853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781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5" y="3884192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6" y="5362557"/>
            <a:ext cx="3718315" cy="352564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2706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489264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2706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60" y="5031853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2379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8" y="5784909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8" y="1416803"/>
            <a:ext cx="3718315" cy="3525640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3" y="5142706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6" y="5031853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781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3" y="3884192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4" y="5362557"/>
            <a:ext cx="3718315" cy="352564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2706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2" y="1398804"/>
            <a:ext cx="5743579" cy="326440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869097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2706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60" y="5031853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781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8" y="3884192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2" y="5362557"/>
            <a:ext cx="3718315" cy="352564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2706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5" y="5031853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2379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1" y="5784909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1" y="1416803"/>
            <a:ext cx="3718315" cy="3525640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8" y="5142707"/>
            <a:ext cx="7169243" cy="15828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804"/>
            <a:ext cx="5724525" cy="226553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1" y="6625095"/>
            <a:ext cx="5724525" cy="226553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4603310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2706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7" y="5031853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2379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8" y="5784909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600" y="5142706"/>
            <a:ext cx="9028401" cy="1993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804"/>
            <a:ext cx="15481300" cy="348858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6" y="5432379"/>
            <a:ext cx="5337565" cy="3455818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0684021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2706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7" y="5031853"/>
            <a:ext cx="221673" cy="221707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2379"/>
            <a:ext cx="3718316" cy="1108615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8" y="5784909"/>
            <a:ext cx="3432517" cy="611618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600" y="5142706"/>
            <a:ext cx="9028401" cy="1993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2" y="6706634"/>
            <a:ext cx="3718315" cy="218156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1" y="0"/>
            <a:ext cx="4763" cy="5031852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4" y="1398804"/>
            <a:ext cx="2465051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8" y="1425145"/>
            <a:ext cx="6010563" cy="54316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600" y="4462346"/>
            <a:ext cx="2465051" cy="569506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6470824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805"/>
            <a:ext cx="7740650" cy="7489392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2707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3" y="5032646"/>
            <a:ext cx="221673" cy="22170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5111750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509270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1721982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612" y="2882356"/>
            <a:ext cx="369651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4063"/>
            <a:ext cx="1588054" cy="2184110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3" y="4049967"/>
            <a:ext cx="1590213" cy="2185477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5760"/>
            <a:ext cx="2521294" cy="895589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657"/>
            <a:ext cx="57365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8839"/>
            <a:ext cx="57365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801"/>
            <a:ext cx="573658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7" y="4693922"/>
            <a:ext cx="2465051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557"/>
            <a:ext cx="486732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219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2167"/>
            <a:ext cx="486732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829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6777"/>
            <a:ext cx="4867324" cy="142141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7439"/>
            <a:ext cx="4867324" cy="58633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4096"/>
            <a:ext cx="4525280" cy="301880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8545376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755"/>
            <a:ext cx="4044119" cy="3182708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7" y="4573200"/>
            <a:ext cx="3248651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1" y="3270755"/>
            <a:ext cx="4044119" cy="3182708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7" y="4573200"/>
            <a:ext cx="3248651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2" y="3270755"/>
            <a:ext cx="4044119" cy="3182708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8" y="4573200"/>
            <a:ext cx="3248651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5" y="7189310"/>
            <a:ext cx="7686431" cy="1663957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56315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5" y="3450585"/>
            <a:ext cx="3815617" cy="300287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1" y="4643057"/>
            <a:ext cx="3248651" cy="5981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1" y="3450585"/>
            <a:ext cx="3815617" cy="300287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7" y="4643057"/>
            <a:ext cx="3248651" cy="5981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9" y="3421791"/>
            <a:ext cx="3815617" cy="300287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2" y="4614263"/>
            <a:ext cx="3248651" cy="5981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5" y="7189310"/>
            <a:ext cx="7686431" cy="1663957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315"/>
            <a:ext cx="12242800" cy="104306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4" y="3450585"/>
            <a:ext cx="3815617" cy="300287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8" y="4643057"/>
            <a:ext cx="3248651" cy="5981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737903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5" y="2874272"/>
            <a:ext cx="3615871" cy="5851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5" name="Rectangle 34"/>
          <p:cNvSpPr/>
          <p:nvPr userDrawn="1"/>
        </p:nvSpPr>
        <p:spPr>
          <a:xfrm>
            <a:off x="8415565" y="3459469"/>
            <a:ext cx="3615871" cy="11713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6" name="Rectangle 35"/>
          <p:cNvSpPr/>
          <p:nvPr userDrawn="1"/>
        </p:nvSpPr>
        <p:spPr>
          <a:xfrm>
            <a:off x="8415565" y="4630770"/>
            <a:ext cx="3615871" cy="25741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7" name="Rectangle 36"/>
          <p:cNvSpPr/>
          <p:nvPr userDrawn="1"/>
        </p:nvSpPr>
        <p:spPr>
          <a:xfrm>
            <a:off x="8415565" y="7204960"/>
            <a:ext cx="3615871" cy="314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5" y="2861178"/>
            <a:ext cx="3248651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5" y="3600098"/>
            <a:ext cx="3248651" cy="84195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5" y="4819485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5" y="5380639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5" y="5941794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5" y="6502948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30" y="2874272"/>
            <a:ext cx="3615871" cy="58519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5" name="Rectangle 44"/>
          <p:cNvSpPr/>
          <p:nvPr userDrawn="1"/>
        </p:nvSpPr>
        <p:spPr>
          <a:xfrm>
            <a:off x="12729030" y="3459469"/>
            <a:ext cx="3615871" cy="117130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6" name="Rectangle 45"/>
          <p:cNvSpPr/>
          <p:nvPr userDrawn="1"/>
        </p:nvSpPr>
        <p:spPr>
          <a:xfrm>
            <a:off x="12729030" y="4630770"/>
            <a:ext cx="3615871" cy="25741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7" name="Rectangle 46"/>
          <p:cNvSpPr/>
          <p:nvPr userDrawn="1"/>
        </p:nvSpPr>
        <p:spPr>
          <a:xfrm>
            <a:off x="12729030" y="7204960"/>
            <a:ext cx="3615871" cy="314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80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40" y="2861178"/>
            <a:ext cx="3248651" cy="56950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40" y="3600098"/>
            <a:ext cx="3248651" cy="84195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40" y="4819485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40" y="5380639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40" y="5941794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40" y="6502948"/>
            <a:ext cx="3242215" cy="542331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805"/>
            <a:ext cx="5111750" cy="364898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1815"/>
            <a:ext cx="5092700" cy="302306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50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33.xml"/><Relationship Id="rId42" Type="http://schemas.openxmlformats.org/officeDocument/2006/relationships/slideLayout" Target="../slideLayouts/slideLayout54.xml"/><Relationship Id="rId47" Type="http://schemas.openxmlformats.org/officeDocument/2006/relationships/slideLayout" Target="../slideLayouts/slideLayout59.xml"/><Relationship Id="rId63" Type="http://schemas.openxmlformats.org/officeDocument/2006/relationships/slideLayout" Target="../slideLayouts/slideLayout75.xml"/><Relationship Id="rId68" Type="http://schemas.openxmlformats.org/officeDocument/2006/relationships/slideLayout" Target="../slideLayouts/slideLayout80.xml"/><Relationship Id="rId84" Type="http://schemas.openxmlformats.org/officeDocument/2006/relationships/slideLayout" Target="../slideLayouts/slideLayout96.xml"/><Relationship Id="rId89" Type="http://schemas.openxmlformats.org/officeDocument/2006/relationships/slideLayout" Target="../slideLayouts/slideLayout101.xml"/><Relationship Id="rId1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3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65.xml"/><Relationship Id="rId58" Type="http://schemas.openxmlformats.org/officeDocument/2006/relationships/slideLayout" Target="../slideLayouts/slideLayout70.xml"/><Relationship Id="rId74" Type="http://schemas.openxmlformats.org/officeDocument/2006/relationships/slideLayout" Target="../slideLayouts/slideLayout86.xml"/><Relationship Id="rId79" Type="http://schemas.openxmlformats.org/officeDocument/2006/relationships/slideLayout" Target="../slideLayouts/slideLayout91.xml"/><Relationship Id="rId5" Type="http://schemas.openxmlformats.org/officeDocument/2006/relationships/slideLayout" Target="../slideLayouts/slideLayout17.xml"/><Relationship Id="rId90" Type="http://schemas.openxmlformats.org/officeDocument/2006/relationships/slideLayout" Target="../slideLayouts/slideLayout102.xml"/><Relationship Id="rId95" Type="http://schemas.openxmlformats.org/officeDocument/2006/relationships/slideLayout" Target="../slideLayouts/slideLayout107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64" Type="http://schemas.openxmlformats.org/officeDocument/2006/relationships/slideLayout" Target="../slideLayouts/slideLayout76.xml"/><Relationship Id="rId69" Type="http://schemas.openxmlformats.org/officeDocument/2006/relationships/slideLayout" Target="../slideLayouts/slideLayout81.xml"/><Relationship Id="rId80" Type="http://schemas.openxmlformats.org/officeDocument/2006/relationships/slideLayout" Target="../slideLayouts/slideLayout92.xml"/><Relationship Id="rId85" Type="http://schemas.openxmlformats.org/officeDocument/2006/relationships/slideLayout" Target="../slideLayouts/slideLayout97.xml"/><Relationship Id="rId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71.xml"/><Relationship Id="rId67" Type="http://schemas.openxmlformats.org/officeDocument/2006/relationships/slideLayout" Target="../slideLayouts/slideLayout79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66.xml"/><Relationship Id="rId62" Type="http://schemas.openxmlformats.org/officeDocument/2006/relationships/slideLayout" Target="../slideLayouts/slideLayout74.xml"/><Relationship Id="rId70" Type="http://schemas.openxmlformats.org/officeDocument/2006/relationships/slideLayout" Target="../slideLayouts/slideLayout82.xml"/><Relationship Id="rId75" Type="http://schemas.openxmlformats.org/officeDocument/2006/relationships/slideLayout" Target="../slideLayouts/slideLayout87.xml"/><Relationship Id="rId83" Type="http://schemas.openxmlformats.org/officeDocument/2006/relationships/slideLayout" Target="../slideLayouts/slideLayout95.xml"/><Relationship Id="rId88" Type="http://schemas.openxmlformats.org/officeDocument/2006/relationships/slideLayout" Target="../slideLayouts/slideLayout100.xml"/><Relationship Id="rId91" Type="http://schemas.openxmlformats.org/officeDocument/2006/relationships/slideLayout" Target="../slideLayouts/slideLayout103.xml"/><Relationship Id="rId96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61.xml"/><Relationship Id="rId57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22.xml"/><Relationship Id="rId3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56.xml"/><Relationship Id="rId52" Type="http://schemas.openxmlformats.org/officeDocument/2006/relationships/slideLayout" Target="../slideLayouts/slideLayout64.xml"/><Relationship Id="rId60" Type="http://schemas.openxmlformats.org/officeDocument/2006/relationships/slideLayout" Target="../slideLayouts/slideLayout72.xml"/><Relationship Id="rId65" Type="http://schemas.openxmlformats.org/officeDocument/2006/relationships/slideLayout" Target="../slideLayouts/slideLayout77.xml"/><Relationship Id="rId73" Type="http://schemas.openxmlformats.org/officeDocument/2006/relationships/slideLayout" Target="../slideLayouts/slideLayout85.xml"/><Relationship Id="rId78" Type="http://schemas.openxmlformats.org/officeDocument/2006/relationships/slideLayout" Target="../slideLayouts/slideLayout90.xml"/><Relationship Id="rId81" Type="http://schemas.openxmlformats.org/officeDocument/2006/relationships/slideLayout" Target="../slideLayouts/slideLayout93.xml"/><Relationship Id="rId86" Type="http://schemas.openxmlformats.org/officeDocument/2006/relationships/slideLayout" Target="../slideLayouts/slideLayout98.xml"/><Relationship Id="rId94" Type="http://schemas.openxmlformats.org/officeDocument/2006/relationships/slideLayout" Target="../slideLayouts/slideLayout106.xml"/><Relationship Id="rId99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9" Type="http://schemas.openxmlformats.org/officeDocument/2006/relationships/slideLayout" Target="../slideLayouts/slideLayout51.xml"/><Relationship Id="rId34" Type="http://schemas.openxmlformats.org/officeDocument/2006/relationships/slideLayout" Target="../slideLayouts/slideLayout46.xml"/><Relationship Id="rId50" Type="http://schemas.openxmlformats.org/officeDocument/2006/relationships/slideLayout" Target="../slideLayouts/slideLayout62.xml"/><Relationship Id="rId55" Type="http://schemas.openxmlformats.org/officeDocument/2006/relationships/slideLayout" Target="../slideLayouts/slideLayout67.xml"/><Relationship Id="rId76" Type="http://schemas.openxmlformats.org/officeDocument/2006/relationships/slideLayout" Target="../slideLayouts/slideLayout88.xml"/><Relationship Id="rId97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9.xml"/><Relationship Id="rId71" Type="http://schemas.openxmlformats.org/officeDocument/2006/relationships/slideLayout" Target="../slideLayouts/slideLayout83.xml"/><Relationship Id="rId92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14.xml"/><Relationship Id="rId29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36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66" Type="http://schemas.openxmlformats.org/officeDocument/2006/relationships/slideLayout" Target="../slideLayouts/slideLayout78.xml"/><Relationship Id="rId87" Type="http://schemas.openxmlformats.org/officeDocument/2006/relationships/slideLayout" Target="../slideLayouts/slideLayout99.xml"/><Relationship Id="rId61" Type="http://schemas.openxmlformats.org/officeDocument/2006/relationships/slideLayout" Target="../slideLayouts/slideLayout73.xml"/><Relationship Id="rId82" Type="http://schemas.openxmlformats.org/officeDocument/2006/relationships/slideLayout" Target="../slideLayouts/slideLayout94.xml"/><Relationship Id="rId1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26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56" Type="http://schemas.openxmlformats.org/officeDocument/2006/relationships/slideLayout" Target="../slideLayouts/slideLayout68.xml"/><Relationship Id="rId77" Type="http://schemas.openxmlformats.org/officeDocument/2006/relationships/slideLayout" Target="../slideLayouts/slideLayout89.xml"/><Relationship Id="rId100" Type="http://schemas.openxmlformats.org/officeDocument/2006/relationships/theme" Target="../theme/theme2.xml"/><Relationship Id="rId8" Type="http://schemas.openxmlformats.org/officeDocument/2006/relationships/slideLayout" Target="../slideLayouts/slideLayout20.xml"/><Relationship Id="rId51" Type="http://schemas.openxmlformats.org/officeDocument/2006/relationships/slideLayout" Target="../slideLayouts/slideLayout63.xml"/><Relationship Id="rId72" Type="http://schemas.openxmlformats.org/officeDocument/2006/relationships/slideLayout" Target="../slideLayouts/slideLayout84.xml"/><Relationship Id="rId93" Type="http://schemas.openxmlformats.org/officeDocument/2006/relationships/slideLayout" Target="../slideLayouts/slideLayout105.xml"/><Relationship Id="rId98" Type="http://schemas.openxmlformats.org/officeDocument/2006/relationships/slideLayout" Target="../slideLayouts/slideLayout1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89"/>
            <a:ext cx="15481300" cy="13576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1229"/>
            <a:ext cx="15481300" cy="6732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7910"/>
            <a:ext cx="6781800" cy="5476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8738"/>
            <a:ext cx="2711450" cy="10130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44669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  <p:sldLayoutId id="2147483711" r:id="rId50"/>
    <p:sldLayoutId id="2147483712" r:id="rId51"/>
    <p:sldLayoutId id="2147483713" r:id="rId52"/>
    <p:sldLayoutId id="2147483714" r:id="rId53"/>
    <p:sldLayoutId id="2147483715" r:id="rId54"/>
    <p:sldLayoutId id="2147483716" r:id="rId55"/>
    <p:sldLayoutId id="2147483717" r:id="rId56"/>
    <p:sldLayoutId id="2147483718" r:id="rId57"/>
    <p:sldLayoutId id="2147483719" r:id="rId58"/>
    <p:sldLayoutId id="2147483720" r:id="rId59"/>
    <p:sldLayoutId id="2147483721" r:id="rId60"/>
    <p:sldLayoutId id="2147483722" r:id="rId61"/>
    <p:sldLayoutId id="2147483723" r:id="rId62"/>
    <p:sldLayoutId id="2147483724" r:id="rId63"/>
    <p:sldLayoutId id="2147483725" r:id="rId64"/>
    <p:sldLayoutId id="2147483726" r:id="rId65"/>
    <p:sldLayoutId id="2147483727" r:id="rId66"/>
    <p:sldLayoutId id="2147483728" r:id="rId67"/>
    <p:sldLayoutId id="2147483729" r:id="rId68"/>
    <p:sldLayoutId id="2147483730" r:id="rId69"/>
    <p:sldLayoutId id="2147483731" r:id="rId70"/>
    <p:sldLayoutId id="2147483732" r:id="rId71"/>
    <p:sldLayoutId id="2147483733" r:id="rId72"/>
    <p:sldLayoutId id="2147483734" r:id="rId73"/>
    <p:sldLayoutId id="2147483735" r:id="rId74"/>
    <p:sldLayoutId id="2147483736" r:id="rId75"/>
    <p:sldLayoutId id="2147483737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5" r:id="rId84"/>
    <p:sldLayoutId id="2147483746" r:id="rId85"/>
    <p:sldLayoutId id="2147483747" r:id="rId86"/>
    <p:sldLayoutId id="2147483748" r:id="rId87"/>
    <p:sldLayoutId id="2147483749" r:id="rId88"/>
    <p:sldLayoutId id="2147483750" r:id="rId89"/>
    <p:sldLayoutId id="2147483751" r:id="rId90"/>
    <p:sldLayoutId id="2147483752" r:id="rId91"/>
    <p:sldLayoutId id="2147483753" r:id="rId92"/>
    <p:sldLayoutId id="2147483754" r:id="rId93"/>
    <p:sldLayoutId id="2147483755" r:id="rId94"/>
    <p:sldLayoutId id="2147483756" r:id="rId95"/>
    <p:sldLayoutId id="2147483757" r:id="rId96"/>
    <p:sldLayoutId id="2147483758" r:id="rId97"/>
    <p:sldLayoutId id="2147483759" r:id="rId98"/>
    <p:sldLayoutId id="2147483760" r:id="rId99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881">
          <p15:clr>
            <a:srgbClr val="F26B43"/>
          </p15:clr>
        </p15:guide>
        <p15:guide id="4" orient="horz" pos="5598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  <p15:guide id="11" orient="horz" pos="2060">
          <p15:clr>
            <a:srgbClr val="F26B43"/>
          </p15:clr>
        </p15:guide>
        <p15:guide id="12" orient="horz" pos="4419">
          <p15:clr>
            <a:srgbClr val="F26B43"/>
          </p15:clr>
        </p15:guide>
        <p15:guide id="13" pos="7030">
          <p15:clr>
            <a:srgbClr val="F26B43"/>
          </p15:clr>
        </p15:guide>
        <p15:guide id="14" pos="4490">
          <p15:clr>
            <a:srgbClr val="F26B43"/>
          </p15:clr>
        </p15:guide>
        <p15:guide id="15" pos="41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1.jpeg"/><Relationship Id="rId4" Type="http://schemas.openxmlformats.org/officeDocument/2006/relationships/image" Target="../media/image6.png"/><Relationship Id="rId9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2.png"/><Relationship Id="rId4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265658" y="8108956"/>
            <a:ext cx="3228634" cy="2338494"/>
          </a:xfrm>
          <a:prstGeom prst="rect">
            <a:avLst/>
          </a:prstGeom>
          <a:solidFill>
            <a:srgbClr val="1A548F"/>
          </a:solid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6289463" y="9194502"/>
            <a:ext cx="974732" cy="190323"/>
            <a:chOff x="0" y="0"/>
            <a:chExt cx="2198440" cy="429260"/>
          </a:xfrm>
        </p:grpSpPr>
        <p:sp>
          <p:nvSpPr>
            <p:cNvPr id="4" name="Freeform 4"/>
            <p:cNvSpPr/>
            <p:nvPr/>
          </p:nvSpPr>
          <p:spPr>
            <a:xfrm>
              <a:off x="0" y="-5080"/>
              <a:ext cx="2198440" cy="434340"/>
            </a:xfrm>
            <a:custGeom>
              <a:avLst/>
              <a:gdLst/>
              <a:ahLst/>
              <a:cxnLst/>
              <a:rect l="l" t="t" r="r" b="b"/>
              <a:pathLst>
                <a:path w="2198440" h="434340">
                  <a:moveTo>
                    <a:pt x="2180660" y="187960"/>
                  </a:moveTo>
                  <a:lnTo>
                    <a:pt x="1919040" y="11430"/>
                  </a:lnTo>
                  <a:cubicBezTo>
                    <a:pt x="1901260" y="0"/>
                    <a:pt x="1878400" y="3810"/>
                    <a:pt x="1865700" y="21590"/>
                  </a:cubicBezTo>
                  <a:cubicBezTo>
                    <a:pt x="1854270" y="39370"/>
                    <a:pt x="1858081" y="62230"/>
                    <a:pt x="1875860" y="74930"/>
                  </a:cubicBezTo>
                  <a:lnTo>
                    <a:pt x="2034610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34610" y="257810"/>
                  </a:lnTo>
                  <a:lnTo>
                    <a:pt x="1875860" y="364490"/>
                  </a:lnTo>
                  <a:cubicBezTo>
                    <a:pt x="1858081" y="375920"/>
                    <a:pt x="1854270" y="400050"/>
                    <a:pt x="1865701" y="417830"/>
                  </a:cubicBezTo>
                  <a:cubicBezTo>
                    <a:pt x="1873320" y="429260"/>
                    <a:pt x="1884751" y="434340"/>
                    <a:pt x="1897451" y="434340"/>
                  </a:cubicBezTo>
                  <a:cubicBezTo>
                    <a:pt x="1905070" y="434340"/>
                    <a:pt x="1912690" y="431800"/>
                    <a:pt x="1919040" y="427990"/>
                  </a:cubicBezTo>
                  <a:lnTo>
                    <a:pt x="2181931" y="251460"/>
                  </a:lnTo>
                  <a:cubicBezTo>
                    <a:pt x="2192090" y="243840"/>
                    <a:pt x="2198440" y="232410"/>
                    <a:pt x="2198440" y="219710"/>
                  </a:cubicBezTo>
                  <a:cubicBezTo>
                    <a:pt x="2198440" y="207010"/>
                    <a:pt x="2192090" y="195580"/>
                    <a:pt x="2180660" y="1879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56172" y="8449104"/>
            <a:ext cx="13335188" cy="1998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Supply Chain Business Process</a:t>
            </a:r>
          </a:p>
          <a:p>
            <a:pPr algn="just">
              <a:lnSpc>
                <a:spcPts val="4340"/>
              </a:lnSpc>
            </a:pPr>
            <a:r>
              <a:rPr lang="en-US" sz="3100">
                <a:solidFill>
                  <a:srgbClr val="0CC0D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DataCo SMART SUPPLY CHAIN</a:t>
            </a:r>
            <a:r>
              <a:rPr lang="en-US" sz="31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</a:p>
          <a:p>
            <a:pPr algn="just">
              <a:lnSpc>
                <a:spcPts val="5880"/>
              </a:lnSpc>
            </a:pPr>
            <a:endParaRPr lang="en-US" sz="310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0" y="0"/>
            <a:ext cx="18288000" cy="8292326"/>
          </a:xfrm>
          <a:custGeom>
            <a:avLst/>
            <a:gdLst/>
            <a:ahLst/>
            <a:cxnLst/>
            <a:rect l="l" t="t" r="r" b="b"/>
            <a:pathLst>
              <a:path w="18288000" h="8292326">
                <a:moveTo>
                  <a:pt x="0" y="0"/>
                </a:moveTo>
                <a:lnTo>
                  <a:pt x="18288000" y="0"/>
                </a:lnTo>
                <a:lnTo>
                  <a:pt x="18288000" y="8292326"/>
                </a:lnTo>
                <a:lnTo>
                  <a:pt x="0" y="82923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1" t="-65571" r="-12195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7" name="Group 7"/>
          <p:cNvGrpSpPr/>
          <p:nvPr/>
        </p:nvGrpSpPr>
        <p:grpSpPr>
          <a:xfrm>
            <a:off x="1028700" y="1628318"/>
            <a:ext cx="12545561" cy="4110350"/>
            <a:chOff x="0" y="0"/>
            <a:chExt cx="16727415" cy="5480467"/>
          </a:xfrm>
        </p:grpSpPr>
        <p:sp>
          <p:nvSpPr>
            <p:cNvPr id="8" name="TextBox 8"/>
            <p:cNvSpPr txBox="1"/>
            <p:nvPr/>
          </p:nvSpPr>
          <p:spPr>
            <a:xfrm>
              <a:off x="0" y="463967"/>
              <a:ext cx="16727415" cy="5016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548"/>
                </a:lnSpc>
              </a:pPr>
              <a:r>
                <a:rPr lang="en-US" sz="7956" dirty="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Data Modeling Project</a:t>
              </a:r>
            </a:p>
            <a:p>
              <a:pPr algn="l">
                <a:lnSpc>
                  <a:spcPts val="9548"/>
                </a:lnSpc>
              </a:pPr>
              <a:r>
                <a:rPr lang="en-US" sz="7956" dirty="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Group : 3</a:t>
              </a:r>
            </a:p>
            <a:p>
              <a:pPr algn="l">
                <a:lnSpc>
                  <a:spcPts val="10628"/>
                </a:lnSpc>
              </a:pPr>
              <a:endParaRPr lang="en-US" sz="7956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endParaRP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5681"/>
              <a:ext cx="7371763" cy="0"/>
            </a:xfrm>
            <a:prstGeom prst="line">
              <a:avLst/>
            </a:prstGeom>
            <a:ln w="11362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Freeform 10"/>
          <p:cNvSpPr/>
          <p:nvPr/>
        </p:nvSpPr>
        <p:spPr>
          <a:xfrm>
            <a:off x="17259300" y="86267"/>
            <a:ext cx="737588" cy="589290"/>
          </a:xfrm>
          <a:custGeom>
            <a:avLst/>
            <a:gdLst/>
            <a:ahLst/>
            <a:cxnLst/>
            <a:rect l="l" t="t" r="r" b="b"/>
            <a:pathLst>
              <a:path w="737588" h="589290">
                <a:moveTo>
                  <a:pt x="0" y="0"/>
                </a:moveTo>
                <a:lnTo>
                  <a:pt x="737588" y="0"/>
                </a:lnTo>
                <a:lnTo>
                  <a:pt x="737588" y="589289"/>
                </a:lnTo>
                <a:lnTo>
                  <a:pt x="0" y="5892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90309" y="4770499"/>
            <a:ext cx="7967330" cy="33271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 </a:t>
            </a:r>
            <a: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Fact</a:t>
            </a: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altLang="ja-JP" sz="2800" dirty="0">
                <a:solidFill>
                  <a:schemeClr val="tx2"/>
                </a:solidFill>
              </a:rPr>
              <a:t>Accumulating Fact table</a:t>
            </a:r>
            <a:endParaRPr lang="en-US" altLang="ja-JP" sz="6000" dirty="0">
              <a:solidFill>
                <a:schemeClr val="tx2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</a:pPr>
            <a:r>
              <a:rPr lang="en-US" altLang="ja-JP" sz="3000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Payment Tracking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4FC126F-01B8-1A4B-017D-271A2A3C74FD}"/>
              </a:ext>
            </a:extLst>
          </p:cNvPr>
          <p:cNvGraphicFramePr>
            <a:graphicFrameLocks noGrp="1"/>
          </p:cNvGraphicFramePr>
          <p:nvPr/>
        </p:nvGraphicFramePr>
        <p:xfrm>
          <a:off x="7737191" y="283710"/>
          <a:ext cx="8327381" cy="95038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3090">
                  <a:extLst>
                    <a:ext uri="{9D8B030D-6E8A-4147-A177-3AD203B41FA5}">
                      <a16:colId xmlns:a16="http://schemas.microsoft.com/office/drawing/2014/main" val="1371404901"/>
                    </a:ext>
                  </a:extLst>
                </a:gridCol>
                <a:gridCol w="3214077">
                  <a:extLst>
                    <a:ext uri="{9D8B030D-6E8A-4147-A177-3AD203B41FA5}">
                      <a16:colId xmlns:a16="http://schemas.microsoft.com/office/drawing/2014/main" val="1965263923"/>
                    </a:ext>
                  </a:extLst>
                </a:gridCol>
                <a:gridCol w="4200214">
                  <a:extLst>
                    <a:ext uri="{9D8B030D-6E8A-4147-A177-3AD203B41FA5}">
                      <a16:colId xmlns:a16="http://schemas.microsoft.com/office/drawing/2014/main" val="2950434470"/>
                    </a:ext>
                  </a:extLst>
                </a:gridCol>
              </a:tblGrid>
              <a:tr h="546340">
                <a:tc>
                  <a:txBody>
                    <a:bodyPr/>
                    <a:lstStyle/>
                    <a:p>
                      <a:pPr algn="l" fontAlgn="b"/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u="none" strike="noStrike" dirty="0">
                          <a:effectLst/>
                        </a:rPr>
                        <a:t>Conceptual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u="none" strike="noStrike" dirty="0">
                          <a:effectLst/>
                        </a:rPr>
                        <a:t>Logical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476109"/>
                  </a:ext>
                </a:extLst>
              </a:tr>
              <a:tr h="546340">
                <a:tc rowSpan="17">
                  <a:txBody>
                    <a:bodyPr/>
                    <a:lstStyle/>
                    <a:p>
                      <a:pPr algn="ctr" fontAlgn="ctr"/>
                      <a:r>
                        <a:rPr lang="en-CA" sz="2800" u="none" strike="noStrike" dirty="0">
                          <a:effectLst/>
                        </a:rPr>
                        <a:t>Fact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17">
                  <a:txBody>
                    <a:bodyPr/>
                    <a:lstStyle/>
                    <a:p>
                      <a:pPr algn="ctr" fontAlgn="ctr"/>
                      <a:r>
                        <a:rPr lang="en-CA" sz="2800" u="none" strike="noStrike">
                          <a:effectLst/>
                        </a:rPr>
                        <a:t>Payment Tracking</a:t>
                      </a:r>
                      <a:endParaRPr lang="en-CA" sz="2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Order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8601730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Customer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98698042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Customer Segment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80615992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Date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1427347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Transaction Type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4724308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Department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3800842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Customer Location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1761103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Order Status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12988116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Tracking State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43270408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Department Location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306690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Cancelled Payment Count</a:t>
                      </a:r>
                    </a:p>
                  </a:txBody>
                  <a:tcPr marL="9525" marR="9525" marT="9525" marB="0" anchor="b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2504774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Complete Payment Count</a:t>
                      </a:r>
                    </a:p>
                  </a:txBody>
                  <a:tcPr marL="9525" marR="9525" marT="9525" marB="0" anchor="b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810120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On Hold Payment Count</a:t>
                      </a:r>
                    </a:p>
                  </a:txBody>
                  <a:tcPr marL="9525" marR="9525" marT="9525" marB="0" anchor="b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472724"/>
                  </a:ext>
                </a:extLst>
              </a:tr>
              <a:tr h="54634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Payment Review Count</a:t>
                      </a:r>
                    </a:p>
                  </a:txBody>
                  <a:tcPr marL="9525" marR="9525" marT="9525" marB="0" anchor="b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828324"/>
                  </a:ext>
                </a:extLst>
              </a:tr>
              <a:tr h="40411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Pending Payment Count</a:t>
                      </a:r>
                    </a:p>
                  </a:txBody>
                  <a:tcPr marL="9525" marR="9525" marT="9525" marB="0" anchor="b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254316"/>
                  </a:ext>
                </a:extLst>
              </a:tr>
              <a:tr h="40411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Processing Payment Count</a:t>
                      </a:r>
                    </a:p>
                  </a:txBody>
                  <a:tcPr marL="9525" marR="9525" marT="9525" marB="0" anchor="b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965947"/>
                  </a:ext>
                </a:extLst>
              </a:tr>
              <a:tr h="40411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Suspected Fraud Count</a:t>
                      </a:r>
                    </a:p>
                  </a:txBody>
                  <a:tcPr marL="9525" marR="9525" marT="9525" marB="0" anchor="b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696334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45D0C863-4295-4BAB-C39E-01C4451E793A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A2F540F-D81C-8BA9-CBBA-FFF090868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48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207009" y="4682623"/>
            <a:ext cx="5487079" cy="26793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</a:t>
            </a:r>
            <a:br>
              <a:rPr lang="en-US" altLang="ja-JP" sz="6000" b="1" dirty="0">
                <a:solidFill>
                  <a:schemeClr val="tx2"/>
                </a:solidFill>
              </a:rPr>
            </a:br>
            <a:r>
              <a:rPr lang="en-US" altLang="ja-JP" sz="6000" b="1" dirty="0">
                <a:solidFill>
                  <a:schemeClr val="tx2"/>
                </a:solidFill>
              </a:rPr>
              <a:t>Dimension</a:t>
            </a: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  <a:defRPr/>
            </a:pPr>
            <a:r>
              <a:rPr lang="en-US" altLang="ja-JP" sz="3000" b="1" dirty="0">
                <a:solidFill>
                  <a:srgbClr val="575454"/>
                </a:solidFill>
                <a:latin typeface="Gidole"/>
                <a:ea typeface="+mn-ea"/>
              </a:rPr>
              <a:t>Payment Tracking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2BF3540-9895-D01D-F36E-CB219B4CCBBD}"/>
              </a:ext>
            </a:extLst>
          </p:cNvPr>
          <p:cNvGraphicFramePr>
            <a:graphicFrameLocks noGrp="1"/>
          </p:cNvGraphicFramePr>
          <p:nvPr/>
        </p:nvGraphicFramePr>
        <p:xfrm>
          <a:off x="8304086" y="283709"/>
          <a:ext cx="7863131" cy="95520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2690">
                  <a:extLst>
                    <a:ext uri="{9D8B030D-6E8A-4147-A177-3AD203B41FA5}">
                      <a16:colId xmlns:a16="http://schemas.microsoft.com/office/drawing/2014/main" val="1869548275"/>
                    </a:ext>
                  </a:extLst>
                </a:gridCol>
                <a:gridCol w="2755455">
                  <a:extLst>
                    <a:ext uri="{9D8B030D-6E8A-4147-A177-3AD203B41FA5}">
                      <a16:colId xmlns:a16="http://schemas.microsoft.com/office/drawing/2014/main" val="341369916"/>
                    </a:ext>
                  </a:extLst>
                </a:gridCol>
                <a:gridCol w="3434986">
                  <a:extLst>
                    <a:ext uri="{9D8B030D-6E8A-4147-A177-3AD203B41FA5}">
                      <a16:colId xmlns:a16="http://schemas.microsoft.com/office/drawing/2014/main" val="3640483109"/>
                    </a:ext>
                  </a:extLst>
                </a:gridCol>
              </a:tblGrid>
              <a:tr h="491772">
                <a:tc rowSpan="23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Dimension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Conceptual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Logical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124499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CA" sz="1800" dirty="0">
                          <a:solidFill>
                            <a:schemeClr val="tx1"/>
                          </a:solidFill>
                        </a:rPr>
                        <a:t>Customer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72485167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First Name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1393740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Last Name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44240760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Segment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Segment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2226868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Segment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82402858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Transaction Type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Transaction Type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5210989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Transaction Type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57917923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Department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Department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10423464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Department Name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48890504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Location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Location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88258665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City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56788514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Country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76724479"/>
                  </a:ext>
                </a:extLst>
              </a:tr>
              <a:tr h="49177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Lat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23110813"/>
                  </a:ext>
                </a:extLst>
              </a:tr>
              <a:tr h="30261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Long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78805477"/>
                  </a:ext>
                </a:extLst>
              </a:tr>
              <a:tr h="30261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Market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05823897"/>
                  </a:ext>
                </a:extLst>
              </a:tr>
              <a:tr h="30261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Location Type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6028182"/>
                  </a:ext>
                </a:extLst>
              </a:tr>
              <a:tr h="30261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Street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67809543"/>
                  </a:ext>
                </a:extLst>
              </a:tr>
              <a:tr h="30261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Zip code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43032227"/>
                  </a:ext>
                </a:extLst>
              </a:tr>
              <a:tr h="30261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State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032909"/>
                  </a:ext>
                </a:extLst>
              </a:tr>
              <a:tr h="151308">
                <a:tc vMerge="1">
                  <a:txBody>
                    <a:bodyPr/>
                    <a:lstStyle/>
                    <a:p>
                      <a:pPr algn="ctr" fontAlgn="ctr"/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Order Status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Order Status ID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32184640"/>
                  </a:ext>
                </a:extLst>
              </a:tr>
              <a:tr h="15130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Order Status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8568706"/>
                  </a:ext>
                </a:extLst>
              </a:tr>
              <a:tr h="151308">
                <a:tc vMerge="1">
                  <a:txBody>
                    <a:bodyPr/>
                    <a:lstStyle/>
                    <a:p>
                      <a:pPr algn="ctr" fontAlgn="ctr"/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Date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Date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6825324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F4A7DD20-39D4-D2AE-B0DA-9063C2AB3FC6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72C63CF-8C0C-D720-5B08-1326D96C5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623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CDDBB05-46D3-2D6E-1066-121C052D22BB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93B0FC9-11D8-541A-F160-32FEBC93F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B1A7A8CF-FDB7-3832-1C36-4C41F7F1D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283709"/>
            <a:ext cx="15925800" cy="939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23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90309" y="4770499"/>
            <a:ext cx="7967330" cy="33271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 </a:t>
            </a:r>
            <a: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Fact</a:t>
            </a: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altLang="ja-JP" sz="2800" dirty="0">
                <a:solidFill>
                  <a:schemeClr val="tx2"/>
                </a:solidFill>
              </a:rPr>
              <a:t>Accumulating Fact</a:t>
            </a:r>
            <a:endParaRPr lang="en-US" altLang="ja-JP" sz="6000" dirty="0">
              <a:solidFill>
                <a:schemeClr val="tx2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</a:pPr>
            <a:r>
              <a:rPr lang="en-US" altLang="ja-JP" sz="3000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Shipment Tracking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464A3D3-DAC6-B817-899F-D475E8648D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400618"/>
              </p:ext>
            </p:extLst>
          </p:nvPr>
        </p:nvGraphicFramePr>
        <p:xfrm>
          <a:off x="8557639" y="80272"/>
          <a:ext cx="7851054" cy="95629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5108">
                  <a:extLst>
                    <a:ext uri="{9D8B030D-6E8A-4147-A177-3AD203B41FA5}">
                      <a16:colId xmlns:a16="http://schemas.microsoft.com/office/drawing/2014/main" val="3023137968"/>
                    </a:ext>
                  </a:extLst>
                </a:gridCol>
                <a:gridCol w="3118449">
                  <a:extLst>
                    <a:ext uri="{9D8B030D-6E8A-4147-A177-3AD203B41FA5}">
                      <a16:colId xmlns:a16="http://schemas.microsoft.com/office/drawing/2014/main" val="1463606990"/>
                    </a:ext>
                  </a:extLst>
                </a:gridCol>
                <a:gridCol w="3887497">
                  <a:extLst>
                    <a:ext uri="{9D8B030D-6E8A-4147-A177-3AD203B41FA5}">
                      <a16:colId xmlns:a16="http://schemas.microsoft.com/office/drawing/2014/main" val="1511433394"/>
                    </a:ext>
                  </a:extLst>
                </a:gridCol>
              </a:tblGrid>
              <a:tr h="738171">
                <a:tc>
                  <a:txBody>
                    <a:bodyPr/>
                    <a:lstStyle/>
                    <a:p>
                      <a:pPr algn="l" fontAlgn="b"/>
                      <a:endParaRPr lang="en-CA" sz="28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Conceptual</a:t>
                      </a:r>
                      <a:endParaRPr lang="en-CA" sz="2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Logical</a:t>
                      </a:r>
                      <a:endParaRPr lang="en-CA" sz="2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376197"/>
                  </a:ext>
                </a:extLst>
              </a:tr>
              <a:tr h="738171">
                <a:tc rowSpan="14">
                  <a:txBody>
                    <a:bodyPr/>
                    <a:lstStyle/>
                    <a:p>
                      <a:pPr algn="ctr" fontAlgn="ctr"/>
                      <a:r>
                        <a:rPr lang="en-CA" sz="2800" u="none" strike="noStrike">
                          <a:solidFill>
                            <a:schemeClr val="tx1"/>
                          </a:solidFill>
                          <a:effectLst/>
                        </a:rPr>
                        <a:t>Fact</a:t>
                      </a:r>
                      <a:endParaRPr lang="en-CA" sz="28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14">
                  <a:txBody>
                    <a:bodyPr/>
                    <a:lstStyle/>
                    <a:p>
                      <a:pPr algn="ctr" fontAlgn="ctr"/>
                      <a:r>
                        <a:rPr lang="en-CA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Shipment Tracking</a:t>
                      </a:r>
                      <a:endParaRPr lang="en-CA" sz="2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Order Id</a:t>
                      </a:r>
                      <a:endParaRPr lang="en-CA" sz="2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45137808"/>
                  </a:ext>
                </a:extLst>
              </a:tr>
              <a:tr h="73817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Date</a:t>
                      </a:r>
                      <a:endParaRPr lang="en-CA" sz="2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8473119"/>
                  </a:ext>
                </a:extLst>
              </a:tr>
              <a:tr h="73817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Delivery Location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6974550"/>
                  </a:ext>
                </a:extLst>
              </a:tr>
              <a:tr h="73817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Delivery Status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1240579"/>
                  </a:ext>
                </a:extLst>
              </a:tr>
              <a:tr h="73817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Inventory Location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0697285"/>
                  </a:ext>
                </a:extLst>
              </a:tr>
              <a:tr h="73817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Tracking State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20338451"/>
                  </a:ext>
                </a:extLst>
              </a:tr>
              <a:tr h="73817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ID</a:t>
                      </a:r>
                      <a:endParaRPr lang="en-CA" sz="2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00431169"/>
                  </a:ext>
                </a:extLst>
              </a:tr>
              <a:tr h="73817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Shipping Mode ID</a:t>
                      </a:r>
                      <a:endParaRPr lang="en-CA" sz="2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10120183"/>
                  </a:ext>
                </a:extLst>
              </a:tr>
              <a:tr h="73817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segment ID</a:t>
                      </a:r>
                      <a:endParaRPr lang="en-CA" sz="2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74190717"/>
                  </a:ext>
                </a:extLst>
              </a:tr>
              <a:tr h="43546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Department ID</a:t>
                      </a:r>
                      <a:endParaRPr lang="en-CA" sz="2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05117125"/>
                  </a:ext>
                </a:extLst>
              </a:tr>
              <a:tr h="43546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Count Cancelled</a:t>
                      </a:r>
                    </a:p>
                  </a:txBody>
                  <a:tcPr marL="9525" marR="9525" marT="9525" marB="0" anchor="b">
                    <a:solidFill>
                      <a:srgbClr val="66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453508"/>
                  </a:ext>
                </a:extLst>
              </a:tr>
              <a:tr h="43546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Count Delivered</a:t>
                      </a:r>
                    </a:p>
                  </a:txBody>
                  <a:tcPr marL="9525" marR="9525" marT="9525" marB="0" anchor="b">
                    <a:solidFill>
                      <a:srgbClr val="66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758582"/>
                  </a:ext>
                </a:extLst>
              </a:tr>
              <a:tr h="43546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Count In Transit</a:t>
                      </a:r>
                    </a:p>
                  </a:txBody>
                  <a:tcPr marL="9525" marR="9525" marT="9525" marB="0" anchor="b">
                    <a:solidFill>
                      <a:srgbClr val="66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545060"/>
                  </a:ext>
                </a:extLst>
              </a:tr>
              <a:tr h="43546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Count Processing</a:t>
                      </a:r>
                    </a:p>
                  </a:txBody>
                  <a:tcPr marL="9525" marR="9525" marT="9525" marB="0" anchor="b">
                    <a:solidFill>
                      <a:srgbClr val="66FF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3795442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9FC8CE7E-A6FA-EF40-5DED-CAB6F7461CFF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57ED165-83A3-5919-508A-909EB0E358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975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207009" y="4682623"/>
            <a:ext cx="5487079" cy="26793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</a:t>
            </a:r>
            <a:br>
              <a:rPr lang="en-US" altLang="ja-JP" sz="6000" b="1" dirty="0">
                <a:solidFill>
                  <a:schemeClr val="tx2"/>
                </a:solidFill>
              </a:rPr>
            </a:br>
            <a:r>
              <a:rPr lang="en-US" altLang="ja-JP" sz="6000" b="1" dirty="0">
                <a:solidFill>
                  <a:schemeClr val="tx2"/>
                </a:solidFill>
              </a:rPr>
              <a:t>Dimension</a:t>
            </a: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  <a:defRPr/>
            </a:pPr>
            <a:r>
              <a:rPr lang="en-US" altLang="ja-JP" sz="3000" b="1" dirty="0">
                <a:solidFill>
                  <a:srgbClr val="575454"/>
                </a:solidFill>
                <a:latin typeface="Gidole"/>
                <a:ea typeface="+mn-ea"/>
              </a:rPr>
              <a:t>Shipment Tracking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EE1F369-B26A-8D2E-4ABA-15A7B476A7D3}"/>
              </a:ext>
            </a:extLst>
          </p:cNvPr>
          <p:cNvGraphicFramePr>
            <a:graphicFrameLocks noGrp="1"/>
          </p:cNvGraphicFramePr>
          <p:nvPr/>
        </p:nvGraphicFramePr>
        <p:xfrm>
          <a:off x="7511498" y="283710"/>
          <a:ext cx="8655719" cy="9592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14751">
                  <a:extLst>
                    <a:ext uri="{9D8B030D-6E8A-4147-A177-3AD203B41FA5}">
                      <a16:colId xmlns:a16="http://schemas.microsoft.com/office/drawing/2014/main" val="4232241678"/>
                    </a:ext>
                  </a:extLst>
                </a:gridCol>
                <a:gridCol w="4030319">
                  <a:extLst>
                    <a:ext uri="{9D8B030D-6E8A-4147-A177-3AD203B41FA5}">
                      <a16:colId xmlns:a16="http://schemas.microsoft.com/office/drawing/2014/main" val="38691399"/>
                    </a:ext>
                  </a:extLst>
                </a:gridCol>
                <a:gridCol w="3110649">
                  <a:extLst>
                    <a:ext uri="{9D8B030D-6E8A-4147-A177-3AD203B41FA5}">
                      <a16:colId xmlns:a16="http://schemas.microsoft.com/office/drawing/2014/main" val="4135710592"/>
                    </a:ext>
                  </a:extLst>
                </a:gridCol>
              </a:tblGrid>
              <a:tr h="400301"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CA" sz="2400" u="none" strike="noStrike" dirty="0">
                          <a:effectLst/>
                        </a:rPr>
                        <a:t>Dimension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Conceptual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Logical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08927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CA" sz="2400" u="none" strike="noStrike" dirty="0">
                          <a:effectLst/>
                        </a:rPr>
                        <a:t>Customer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Customer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9355074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>
                          <a:effectLst/>
                        </a:rPr>
                        <a:t>Customer ID</a:t>
                      </a:r>
                      <a:endParaRPr lang="en-CA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2073294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u="none" strike="noStrike" dirty="0">
                          <a:effectLst/>
                        </a:rPr>
                        <a:t>Customer First Name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48062177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u="none" strike="noStrike" dirty="0">
                          <a:effectLst/>
                        </a:rPr>
                        <a:t>Customer Last Name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64475674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2400" u="none" strike="noStrike" dirty="0">
                          <a:effectLst/>
                        </a:rPr>
                        <a:t>Customer Segment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Customer Segment ID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37542189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Customer Segment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99582793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2400" u="none" strike="noStrike" dirty="0">
                          <a:effectLst/>
                        </a:rPr>
                        <a:t>Shipping Mode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Shipping Mode ID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3470091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Shipping Mode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05738547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CA" sz="2400" u="none" strike="noStrike" dirty="0">
                          <a:effectLst/>
                        </a:rPr>
                        <a:t>Location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Location ID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9987111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City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43640515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Country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7319878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Latitude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02542543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Longitude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7779242"/>
                  </a:ext>
                </a:extLst>
              </a:tr>
              <a:tr h="39737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Market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48716486"/>
                  </a:ext>
                </a:extLst>
              </a:tr>
              <a:tr h="39737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Location Type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86148635"/>
                  </a:ext>
                </a:extLst>
              </a:tr>
              <a:tr h="39737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State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1915648"/>
                  </a:ext>
                </a:extLst>
              </a:tr>
              <a:tr h="39737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Street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43199818"/>
                  </a:ext>
                </a:extLst>
              </a:tr>
              <a:tr h="39737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Zip Code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94171386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2400" u="none" strike="noStrike" dirty="0">
                          <a:effectLst/>
                        </a:rPr>
                        <a:t>Department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>
                          <a:effectLst/>
                        </a:rPr>
                        <a:t>Department ID</a:t>
                      </a:r>
                      <a:endParaRPr lang="en-CA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54272412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effectLst/>
                        </a:rPr>
                        <a:t>Department Name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7866110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Delivery Status</a:t>
                      </a:r>
                      <a:endParaRPr lang="en-CA" sz="2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Delivery Status ID</a:t>
                      </a:r>
                      <a:endParaRPr lang="en-CA" sz="2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74525526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Delivery Status</a:t>
                      </a:r>
                      <a:endParaRPr lang="en-CA" sz="2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1570010"/>
                  </a:ext>
                </a:extLst>
              </a:tr>
              <a:tr h="400301">
                <a:tc vMerge="1">
                  <a:txBody>
                    <a:bodyPr/>
                    <a:lstStyle/>
                    <a:p>
                      <a:pPr algn="ctr" fontAlgn="ctr"/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Date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Date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3977101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D120D308-5136-3311-06AC-5DEDCCDE1F53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8992B04-27D3-4371-E654-DAFA92CAB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3027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E46B86-BF26-B6B0-3087-B2B5583E4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28" y="283710"/>
            <a:ext cx="16133952" cy="9600505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1AEC808-B378-85C7-938D-AEFEAD0B4B51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47A194B-FB8F-9AE6-708B-3A3C39FE4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5929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90309" y="4770499"/>
            <a:ext cx="7967330" cy="33271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 </a:t>
            </a:r>
            <a: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Fact</a:t>
            </a: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altLang="ja-JP" sz="2800" b="1" dirty="0">
                <a:solidFill>
                  <a:schemeClr val="tx2"/>
                </a:solidFill>
              </a:rPr>
              <a:t>Monthly Periodic Snapshot</a:t>
            </a:r>
            <a:endParaRPr lang="en-US" altLang="ja-JP" sz="6000" dirty="0">
              <a:solidFill>
                <a:schemeClr val="tx2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</a:pPr>
            <a:r>
              <a:rPr lang="en-US" altLang="ja-JP" sz="3000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Product Performance Business Process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3AE9C23-D2F8-6D81-BD06-CE4CC0467B04}"/>
              </a:ext>
            </a:extLst>
          </p:cNvPr>
          <p:cNvGraphicFramePr>
            <a:graphicFrameLocks noGrp="1"/>
          </p:cNvGraphicFramePr>
          <p:nvPr/>
        </p:nvGraphicFramePr>
        <p:xfrm>
          <a:off x="7906162" y="393903"/>
          <a:ext cx="8108203" cy="859260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151846">
                  <a:extLst>
                    <a:ext uri="{9D8B030D-6E8A-4147-A177-3AD203B41FA5}">
                      <a16:colId xmlns:a16="http://schemas.microsoft.com/office/drawing/2014/main" val="4062897009"/>
                    </a:ext>
                  </a:extLst>
                </a:gridCol>
                <a:gridCol w="2896595">
                  <a:extLst>
                    <a:ext uri="{9D8B030D-6E8A-4147-A177-3AD203B41FA5}">
                      <a16:colId xmlns:a16="http://schemas.microsoft.com/office/drawing/2014/main" val="1671454460"/>
                    </a:ext>
                  </a:extLst>
                </a:gridCol>
                <a:gridCol w="4059762">
                  <a:extLst>
                    <a:ext uri="{9D8B030D-6E8A-4147-A177-3AD203B41FA5}">
                      <a16:colId xmlns:a16="http://schemas.microsoft.com/office/drawing/2014/main" val="1655398525"/>
                    </a:ext>
                  </a:extLst>
                </a:gridCol>
              </a:tblGrid>
              <a:tr h="712566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2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Conceptual</a:t>
                      </a:r>
                      <a:endParaRPr lang="en-CA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2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Logical</a:t>
                      </a:r>
                      <a:endParaRPr lang="en-CA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1240570"/>
                  </a:ext>
                </a:extLst>
              </a:tr>
              <a:tr h="712566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CA" sz="2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Fact</a:t>
                      </a:r>
                      <a:endParaRPr lang="en-CA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CA" sz="2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Performance</a:t>
                      </a:r>
                      <a:endParaRPr lang="en-CA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137141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Performance ID</a:t>
                      </a: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2971147306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Units Sold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2611905983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Amount Discounted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4228870749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Total Sales (After Discount)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3209043081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Total Sales (before discount)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1796147845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Order Count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3003728446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Id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4211094341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37141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Category Id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ctr"/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297537620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 Id</a:t>
                      </a: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1337873431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3339240671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Total Profit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1999477509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3D4681FA-23D0-AAA3-2A11-3C9B2A6EEC24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66019C5-269B-F766-F286-7AB864652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2134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207009" y="4682623"/>
            <a:ext cx="5487079" cy="26793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</a:t>
            </a:r>
            <a:br>
              <a:rPr lang="en-US" altLang="ja-JP" sz="6000" b="1" dirty="0">
                <a:solidFill>
                  <a:schemeClr val="tx2"/>
                </a:solidFill>
              </a:rPr>
            </a:br>
            <a:r>
              <a:rPr lang="en-US" altLang="ja-JP" sz="6000" b="1" dirty="0">
                <a:solidFill>
                  <a:schemeClr val="tx2"/>
                </a:solidFill>
              </a:rPr>
              <a:t>Dimension</a:t>
            </a: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  <a:defRPr/>
            </a:pPr>
            <a:r>
              <a:rPr lang="en-US" altLang="ja-JP" sz="3000" b="1" dirty="0">
                <a:solidFill>
                  <a:srgbClr val="575454"/>
                </a:solidFill>
                <a:latin typeface="Gidole"/>
                <a:ea typeface="+mn-ea"/>
              </a:rPr>
              <a:t>Product Performance Business Process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F3A6282-99AE-80BA-5DF2-717298E33170}"/>
              </a:ext>
            </a:extLst>
          </p:cNvPr>
          <p:cNvGraphicFramePr>
            <a:graphicFrameLocks noGrp="1"/>
          </p:cNvGraphicFramePr>
          <p:nvPr/>
        </p:nvGraphicFramePr>
        <p:xfrm>
          <a:off x="6694087" y="346383"/>
          <a:ext cx="9105270" cy="909559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1511">
                  <a:extLst>
                    <a:ext uri="{9D8B030D-6E8A-4147-A177-3AD203B41FA5}">
                      <a16:colId xmlns:a16="http://schemas.microsoft.com/office/drawing/2014/main" val="3543458546"/>
                    </a:ext>
                  </a:extLst>
                </a:gridCol>
                <a:gridCol w="3253836">
                  <a:extLst>
                    <a:ext uri="{9D8B030D-6E8A-4147-A177-3AD203B41FA5}">
                      <a16:colId xmlns:a16="http://schemas.microsoft.com/office/drawing/2014/main" val="230229827"/>
                    </a:ext>
                  </a:extLst>
                </a:gridCol>
                <a:gridCol w="3499923">
                  <a:extLst>
                    <a:ext uri="{9D8B030D-6E8A-4147-A177-3AD203B41FA5}">
                      <a16:colId xmlns:a16="http://schemas.microsoft.com/office/drawing/2014/main" val="479158437"/>
                    </a:ext>
                  </a:extLst>
                </a:gridCol>
              </a:tblGrid>
              <a:tr h="577793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CA" sz="2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Dimension</a:t>
                      </a:r>
                      <a:endParaRPr lang="en-CA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2800" b="0" u="none" strike="noStrike">
                          <a:solidFill>
                            <a:srgbClr val="000000"/>
                          </a:solidFill>
                          <a:effectLst/>
                        </a:rPr>
                        <a:t>Conceptual</a:t>
                      </a:r>
                      <a:endParaRPr lang="en-CA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2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Logical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950913"/>
                  </a:ext>
                </a:extLst>
              </a:tr>
              <a:tr h="61302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CA" sz="2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Name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00947000"/>
                  </a:ext>
                </a:extLst>
              </a:tr>
              <a:tr h="61302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75960827"/>
                  </a:ext>
                </a:extLst>
              </a:tr>
              <a:tr h="12152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Image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22714179"/>
                  </a:ext>
                </a:extLst>
              </a:tr>
              <a:tr h="12152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Price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03011361"/>
                  </a:ext>
                </a:extLst>
              </a:tr>
              <a:tr h="121529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2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Category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Category Name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85138636"/>
                  </a:ext>
                </a:extLst>
              </a:tr>
              <a:tr h="121529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Category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79258252"/>
                  </a:ext>
                </a:extLst>
              </a:tr>
              <a:tr h="1215292">
                <a:tc>
                  <a:txBody>
                    <a:bodyPr/>
                    <a:lstStyle/>
                    <a:p>
                      <a:pPr algn="ctr" fontAlgn="ctr"/>
                      <a:endParaRPr lang="en-CA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 Id</a:t>
                      </a:r>
                      <a:b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 Name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85165"/>
                  </a:ext>
                </a:extLst>
              </a:tr>
              <a:tr h="1215292">
                <a:tc>
                  <a:txBody>
                    <a:bodyPr/>
                    <a:lstStyle/>
                    <a:p>
                      <a:pPr algn="ctr" fontAlgn="ctr"/>
                      <a:endParaRPr lang="en-CA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28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77989980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74277F94-3762-6F80-7887-3DC2E23573E9}"/>
              </a:ext>
            </a:extLst>
          </p:cNvPr>
          <p:cNvGrpSpPr/>
          <p:nvPr/>
        </p:nvGrpSpPr>
        <p:grpSpPr>
          <a:xfrm>
            <a:off x="0" y="9791700"/>
            <a:ext cx="18288000" cy="457200"/>
            <a:chOff x="0" y="0"/>
            <a:chExt cx="24384000" cy="932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0BE96BF-1716-EFCF-9CBF-7D3BF37D6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7661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5A3386-B6F6-0AE6-CB6A-61A226D16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87" y="283709"/>
            <a:ext cx="15675507" cy="956746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A727265-B175-996E-9D86-7EDAC853C387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80DAC36-3690-86DE-7CD0-1DBD2D78D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97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90309" y="4770499"/>
            <a:ext cx="7967330" cy="33271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 </a:t>
            </a:r>
            <a: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Fact</a:t>
            </a: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altLang="ja-JP" sz="2800" dirty="0">
                <a:solidFill>
                  <a:schemeClr val="tx2"/>
                </a:solidFill>
              </a:rPr>
              <a:t>Daily Periodic Fact</a:t>
            </a:r>
            <a:endParaRPr lang="en-US" altLang="ja-JP" sz="6000" dirty="0">
              <a:solidFill>
                <a:schemeClr val="tx2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</a:pPr>
            <a:r>
              <a:rPr lang="en-US" altLang="ja-JP" sz="3000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Inventory Management Business Process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3AE9C23-D2F8-6D81-BD06-CE4CC0467B04}"/>
              </a:ext>
            </a:extLst>
          </p:cNvPr>
          <p:cNvGraphicFramePr>
            <a:graphicFrameLocks noGrp="1"/>
          </p:cNvGraphicFramePr>
          <p:nvPr/>
        </p:nvGraphicFramePr>
        <p:xfrm>
          <a:off x="7956369" y="512391"/>
          <a:ext cx="8108203" cy="8516214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151846">
                  <a:extLst>
                    <a:ext uri="{9D8B030D-6E8A-4147-A177-3AD203B41FA5}">
                      <a16:colId xmlns:a16="http://schemas.microsoft.com/office/drawing/2014/main" val="4062897009"/>
                    </a:ext>
                  </a:extLst>
                </a:gridCol>
                <a:gridCol w="2896595">
                  <a:extLst>
                    <a:ext uri="{9D8B030D-6E8A-4147-A177-3AD203B41FA5}">
                      <a16:colId xmlns:a16="http://schemas.microsoft.com/office/drawing/2014/main" val="1671454460"/>
                    </a:ext>
                  </a:extLst>
                </a:gridCol>
                <a:gridCol w="4059762">
                  <a:extLst>
                    <a:ext uri="{9D8B030D-6E8A-4147-A177-3AD203B41FA5}">
                      <a16:colId xmlns:a16="http://schemas.microsoft.com/office/drawing/2014/main" val="1655398525"/>
                    </a:ext>
                  </a:extLst>
                </a:gridCol>
              </a:tblGrid>
              <a:tr h="712566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33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CA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33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Conceptual</a:t>
                      </a:r>
                      <a:endParaRPr lang="en-CA" sz="3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33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Logical</a:t>
                      </a:r>
                      <a:endParaRPr lang="en-CA" sz="3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1240570"/>
                  </a:ext>
                </a:extLst>
              </a:tr>
              <a:tr h="712566"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en-CA" sz="33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Fact</a:t>
                      </a:r>
                    </a:p>
                    <a:p>
                      <a:pPr algn="ctr" fontAlgn="ctr"/>
                      <a:r>
                        <a:rPr lang="en-CA" sz="33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CA" sz="3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en-CA" sz="33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Inventory Management</a:t>
                      </a:r>
                      <a:endParaRPr lang="en-CA" sz="3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Date</a:t>
                      </a:r>
                      <a:endParaRPr lang="en-CA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2971147306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Id</a:t>
                      </a:r>
                      <a:endParaRPr lang="en-CA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2611905983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Department Id</a:t>
                      </a:r>
                      <a:endParaRPr lang="en-CA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4228870749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u="none" strike="noStrike">
                          <a:solidFill>
                            <a:srgbClr val="000000"/>
                          </a:solidFill>
                          <a:effectLst/>
                        </a:rPr>
                        <a:t>Quantity</a:t>
                      </a:r>
                      <a:endParaRPr lang="en-CA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3209043081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 Stock</a:t>
                      </a:r>
                      <a:endParaRPr lang="en-CA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1796147845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New Stock Arrival</a:t>
                      </a:r>
                      <a:endParaRPr lang="en-CA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3003728446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Inventory Location ID</a:t>
                      </a:r>
                      <a:endParaRPr lang="en-CA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4211094341"/>
                  </a:ext>
                </a:extLst>
              </a:tr>
              <a:tr h="71256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Category ID</a:t>
                      </a:r>
                      <a:endParaRPr lang="en-CA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1999477509"/>
                  </a:ext>
                </a:extLst>
              </a:tr>
              <a:tr h="178142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22860" marR="22860" marT="22860" marB="0" anchor="ctr"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Department ID</a:t>
                      </a:r>
                      <a:endParaRPr lang="en-CA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3995724588"/>
                  </a:ext>
                </a:extLst>
              </a:tr>
              <a:tr h="34763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Inventory ID</a:t>
                      </a: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3335045264"/>
                  </a:ext>
                </a:extLst>
              </a:tr>
              <a:tr h="17814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Replenish Amount</a:t>
                      </a: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325317171"/>
                  </a:ext>
                </a:extLst>
              </a:tr>
              <a:tr h="17814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Supplier Location ID</a:t>
                      </a:r>
                    </a:p>
                  </a:txBody>
                  <a:tcPr marL="22860" marR="22860" marT="22860" marB="0" anchor="ctr"/>
                </a:tc>
                <a:extLst>
                  <a:ext uri="{0D108BD9-81ED-4DB2-BD59-A6C34878D82A}">
                    <a16:rowId xmlns:a16="http://schemas.microsoft.com/office/drawing/2014/main" val="4249595852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4AA7FD00-CCE2-5EB4-DA6C-CA7107830FBD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CB5B91-B193-7ED5-E3D0-DD4065FA6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831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0062" y="2033036"/>
            <a:ext cx="3840972" cy="7877273"/>
            <a:chOff x="0" y="0"/>
            <a:chExt cx="1011614" cy="20746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11614" cy="2074673"/>
            </a:xfrm>
            <a:custGeom>
              <a:avLst/>
              <a:gdLst/>
              <a:ahLst/>
              <a:cxnLst/>
              <a:rect l="l" t="t" r="r" b="b"/>
              <a:pathLst>
                <a:path w="1011614" h="2074673">
                  <a:moveTo>
                    <a:pt x="0" y="0"/>
                  </a:moveTo>
                  <a:lnTo>
                    <a:pt x="1011614" y="0"/>
                  </a:lnTo>
                  <a:lnTo>
                    <a:pt x="1011614" y="2074673"/>
                  </a:lnTo>
                  <a:lnTo>
                    <a:pt x="0" y="2074673"/>
                  </a:lnTo>
                  <a:close/>
                </a:path>
              </a:pathLst>
            </a:custGeom>
            <a:solidFill>
              <a:srgbClr val="D7E9EB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11614" cy="21127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218384" y="2033036"/>
            <a:ext cx="3652672" cy="7877273"/>
            <a:chOff x="0" y="0"/>
            <a:chExt cx="962021" cy="207467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62021" cy="2074673"/>
            </a:xfrm>
            <a:custGeom>
              <a:avLst/>
              <a:gdLst/>
              <a:ahLst/>
              <a:cxnLst/>
              <a:rect l="l" t="t" r="r" b="b"/>
              <a:pathLst>
                <a:path w="962021" h="2074673">
                  <a:moveTo>
                    <a:pt x="0" y="0"/>
                  </a:moveTo>
                  <a:lnTo>
                    <a:pt x="962021" y="0"/>
                  </a:lnTo>
                  <a:lnTo>
                    <a:pt x="962021" y="2074673"/>
                  </a:lnTo>
                  <a:lnTo>
                    <a:pt x="0" y="2074673"/>
                  </a:lnTo>
                  <a:close/>
                </a:path>
              </a:pathLst>
            </a:custGeom>
            <a:solidFill>
              <a:srgbClr val="1E747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62021" cy="21127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004406" y="2033036"/>
            <a:ext cx="3855666" cy="7877273"/>
            <a:chOff x="0" y="0"/>
            <a:chExt cx="1015484" cy="20746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15484" cy="2074673"/>
            </a:xfrm>
            <a:custGeom>
              <a:avLst/>
              <a:gdLst/>
              <a:ahLst/>
              <a:cxnLst/>
              <a:rect l="l" t="t" r="r" b="b"/>
              <a:pathLst>
                <a:path w="1015484" h="2074673">
                  <a:moveTo>
                    <a:pt x="0" y="0"/>
                  </a:moveTo>
                  <a:lnTo>
                    <a:pt x="1015484" y="0"/>
                  </a:lnTo>
                  <a:lnTo>
                    <a:pt x="1015484" y="2074673"/>
                  </a:lnTo>
                  <a:lnTo>
                    <a:pt x="0" y="2074673"/>
                  </a:lnTo>
                  <a:close/>
                </a:path>
              </a:pathLst>
            </a:custGeom>
            <a:solidFill>
              <a:srgbClr val="EBE6E1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015484" cy="21127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993421" y="2033036"/>
            <a:ext cx="3223062" cy="7877273"/>
            <a:chOff x="0" y="0"/>
            <a:chExt cx="848872" cy="207467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48872" cy="2074673"/>
            </a:xfrm>
            <a:custGeom>
              <a:avLst/>
              <a:gdLst/>
              <a:ahLst/>
              <a:cxnLst/>
              <a:rect l="l" t="t" r="r" b="b"/>
              <a:pathLst>
                <a:path w="848872" h="2074673">
                  <a:moveTo>
                    <a:pt x="0" y="0"/>
                  </a:moveTo>
                  <a:lnTo>
                    <a:pt x="848872" y="0"/>
                  </a:lnTo>
                  <a:lnTo>
                    <a:pt x="848872" y="2074673"/>
                  </a:lnTo>
                  <a:lnTo>
                    <a:pt x="0" y="2074673"/>
                  </a:lnTo>
                  <a:close/>
                </a:path>
              </a:pathLst>
            </a:custGeom>
            <a:solidFill>
              <a:srgbClr val="41A3A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848872" cy="21127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1812121" y="6233301"/>
            <a:ext cx="3638022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Tacco-Melendez John</a:t>
            </a:r>
          </a:p>
          <a:p>
            <a:pPr marL="0" lvl="0" indent="0" algn="ctr">
              <a:lnSpc>
                <a:spcPts val="3080"/>
              </a:lnSpc>
              <a:spcBef>
                <a:spcPct val="0"/>
              </a:spcBef>
            </a:pPr>
            <a:endParaRPr lang="en-US" sz="220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14887841" y="481965"/>
            <a:ext cx="2948212" cy="748366"/>
          </a:xfrm>
          <a:custGeom>
            <a:avLst/>
            <a:gdLst/>
            <a:ahLst/>
            <a:cxnLst/>
            <a:rect l="l" t="t" r="r" b="b"/>
            <a:pathLst>
              <a:path w="2948212" h="748366">
                <a:moveTo>
                  <a:pt x="0" y="0"/>
                </a:moveTo>
                <a:lnTo>
                  <a:pt x="2948212" y="0"/>
                </a:lnTo>
                <a:lnTo>
                  <a:pt x="2948212" y="748366"/>
                </a:lnTo>
                <a:lnTo>
                  <a:pt x="0" y="748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6" name="Freeform 16"/>
          <p:cNvSpPr/>
          <p:nvPr/>
        </p:nvSpPr>
        <p:spPr>
          <a:xfrm>
            <a:off x="473594" y="481965"/>
            <a:ext cx="2948212" cy="748366"/>
          </a:xfrm>
          <a:custGeom>
            <a:avLst/>
            <a:gdLst/>
            <a:ahLst/>
            <a:cxnLst/>
            <a:rect l="l" t="t" r="r" b="b"/>
            <a:pathLst>
              <a:path w="2948212" h="748366">
                <a:moveTo>
                  <a:pt x="0" y="0"/>
                </a:moveTo>
                <a:lnTo>
                  <a:pt x="2948212" y="0"/>
                </a:lnTo>
                <a:lnTo>
                  <a:pt x="2948212" y="748366"/>
                </a:lnTo>
                <a:lnTo>
                  <a:pt x="0" y="748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7" name="Group 17"/>
          <p:cNvGrpSpPr/>
          <p:nvPr/>
        </p:nvGrpSpPr>
        <p:grpSpPr>
          <a:xfrm>
            <a:off x="15349833" y="2033036"/>
            <a:ext cx="2821832" cy="7877273"/>
            <a:chOff x="0" y="0"/>
            <a:chExt cx="743199" cy="207467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43199" cy="2074673"/>
            </a:xfrm>
            <a:custGeom>
              <a:avLst/>
              <a:gdLst/>
              <a:ahLst/>
              <a:cxnLst/>
              <a:rect l="l" t="t" r="r" b="b"/>
              <a:pathLst>
                <a:path w="743199" h="2074673">
                  <a:moveTo>
                    <a:pt x="0" y="0"/>
                  </a:moveTo>
                  <a:lnTo>
                    <a:pt x="743199" y="0"/>
                  </a:lnTo>
                  <a:lnTo>
                    <a:pt x="743199" y="2074673"/>
                  </a:lnTo>
                  <a:lnTo>
                    <a:pt x="0" y="2074673"/>
                  </a:lnTo>
                  <a:close/>
                </a:path>
              </a:pathLst>
            </a:custGeom>
            <a:solidFill>
              <a:srgbClr val="41A3A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743199" cy="21127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655657" y="2570117"/>
            <a:ext cx="2584086" cy="3401556"/>
          </a:xfrm>
          <a:custGeom>
            <a:avLst/>
            <a:gdLst/>
            <a:ahLst/>
            <a:cxnLst/>
            <a:rect l="l" t="t" r="r" b="b"/>
            <a:pathLst>
              <a:path w="2584086" h="3401556">
                <a:moveTo>
                  <a:pt x="0" y="0"/>
                </a:moveTo>
                <a:lnTo>
                  <a:pt x="2584086" y="0"/>
                </a:lnTo>
                <a:lnTo>
                  <a:pt x="2584086" y="3401556"/>
                </a:lnTo>
                <a:lnTo>
                  <a:pt x="0" y="34015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1" name="Freeform 21"/>
          <p:cNvSpPr/>
          <p:nvPr/>
        </p:nvSpPr>
        <p:spPr>
          <a:xfrm>
            <a:off x="4572539" y="2493005"/>
            <a:ext cx="2870363" cy="3778397"/>
          </a:xfrm>
          <a:custGeom>
            <a:avLst/>
            <a:gdLst/>
            <a:ahLst/>
            <a:cxnLst/>
            <a:rect l="l" t="t" r="r" b="b"/>
            <a:pathLst>
              <a:path w="2870363" h="3778397">
                <a:moveTo>
                  <a:pt x="0" y="0"/>
                </a:moveTo>
                <a:lnTo>
                  <a:pt x="2870362" y="0"/>
                </a:lnTo>
                <a:lnTo>
                  <a:pt x="2870362" y="3778396"/>
                </a:lnTo>
                <a:lnTo>
                  <a:pt x="0" y="37783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2" name="Freeform 22"/>
          <p:cNvSpPr/>
          <p:nvPr/>
        </p:nvSpPr>
        <p:spPr>
          <a:xfrm>
            <a:off x="8490989" y="2493005"/>
            <a:ext cx="2987275" cy="3938637"/>
          </a:xfrm>
          <a:custGeom>
            <a:avLst/>
            <a:gdLst/>
            <a:ahLst/>
            <a:cxnLst/>
            <a:rect l="l" t="t" r="r" b="b"/>
            <a:pathLst>
              <a:path w="2987275" h="3938637">
                <a:moveTo>
                  <a:pt x="0" y="0"/>
                </a:moveTo>
                <a:lnTo>
                  <a:pt x="2987275" y="0"/>
                </a:lnTo>
                <a:lnTo>
                  <a:pt x="2987275" y="3938636"/>
                </a:lnTo>
                <a:lnTo>
                  <a:pt x="0" y="39386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3" name="Freeform 23"/>
          <p:cNvSpPr/>
          <p:nvPr/>
        </p:nvSpPr>
        <p:spPr>
          <a:xfrm>
            <a:off x="12212496" y="2493005"/>
            <a:ext cx="2894420" cy="3816210"/>
          </a:xfrm>
          <a:custGeom>
            <a:avLst/>
            <a:gdLst/>
            <a:ahLst/>
            <a:cxnLst/>
            <a:rect l="l" t="t" r="r" b="b"/>
            <a:pathLst>
              <a:path w="2894420" h="3816210">
                <a:moveTo>
                  <a:pt x="0" y="0"/>
                </a:moveTo>
                <a:lnTo>
                  <a:pt x="2894420" y="0"/>
                </a:lnTo>
                <a:lnTo>
                  <a:pt x="2894420" y="3816209"/>
                </a:lnTo>
                <a:lnTo>
                  <a:pt x="0" y="38162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4" name="Freeform 24"/>
          <p:cNvSpPr/>
          <p:nvPr/>
        </p:nvSpPr>
        <p:spPr>
          <a:xfrm>
            <a:off x="15362732" y="2493005"/>
            <a:ext cx="2808934" cy="3697535"/>
          </a:xfrm>
          <a:custGeom>
            <a:avLst/>
            <a:gdLst/>
            <a:ahLst/>
            <a:cxnLst/>
            <a:rect l="l" t="t" r="r" b="b"/>
            <a:pathLst>
              <a:path w="2808934" h="3697535">
                <a:moveTo>
                  <a:pt x="0" y="0"/>
                </a:moveTo>
                <a:lnTo>
                  <a:pt x="2808933" y="0"/>
                </a:lnTo>
                <a:lnTo>
                  <a:pt x="2808933" y="3697535"/>
                </a:lnTo>
                <a:lnTo>
                  <a:pt x="0" y="36975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5" name="TextBox 25"/>
          <p:cNvSpPr txBox="1"/>
          <p:nvPr/>
        </p:nvSpPr>
        <p:spPr>
          <a:xfrm>
            <a:off x="271537" y="6233301"/>
            <a:ext cx="3638022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 err="1">
                <a:solidFill>
                  <a:srgbClr val="4B454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AdhirajkedarPustake</a:t>
            </a:r>
            <a:endParaRPr lang="en-US" sz="2400" dirty="0">
              <a:solidFill>
                <a:srgbClr val="4B4545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4366384" y="6233301"/>
            <a:ext cx="3638022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Md Irteza Chowdhury</a:t>
            </a:r>
          </a:p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endParaRPr lang="en-US" sz="240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8113228" y="6263781"/>
            <a:ext cx="3638022" cy="1234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4B454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Mohammed Abdul Haseeb</a:t>
            </a:r>
          </a:p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endParaRPr lang="en-US" sz="2400">
              <a:solidFill>
                <a:srgbClr val="4B4545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4011034" y="348615"/>
            <a:ext cx="10265932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4B4545"/>
                </a:solidFill>
                <a:latin typeface="Corben"/>
                <a:ea typeface="Corben"/>
                <a:cs typeface="Corben"/>
                <a:sym typeface="Corben"/>
              </a:rPr>
              <a:t>Team : G3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349833" y="6233301"/>
            <a:ext cx="3185135" cy="1234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Mohamed Abdelsalam</a:t>
            </a:r>
          </a:p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endParaRPr lang="en-US" sz="240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30" name="Freeform 30"/>
          <p:cNvSpPr/>
          <p:nvPr/>
        </p:nvSpPr>
        <p:spPr>
          <a:xfrm>
            <a:off x="17259300" y="86267"/>
            <a:ext cx="737588" cy="589290"/>
          </a:xfrm>
          <a:custGeom>
            <a:avLst/>
            <a:gdLst/>
            <a:ahLst/>
            <a:cxnLst/>
            <a:rect l="l" t="t" r="r" b="b"/>
            <a:pathLst>
              <a:path w="737588" h="589290">
                <a:moveTo>
                  <a:pt x="0" y="0"/>
                </a:moveTo>
                <a:lnTo>
                  <a:pt x="737588" y="0"/>
                </a:lnTo>
                <a:lnTo>
                  <a:pt x="737588" y="589289"/>
                </a:lnTo>
                <a:lnTo>
                  <a:pt x="0" y="58928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6B7E3D8-8351-DDB3-C2B6-5C7352A085AF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06AC99B-D354-D1B5-AECA-3031FC8B5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207009" y="4682623"/>
            <a:ext cx="5487079" cy="26793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</a:t>
            </a:r>
            <a:br>
              <a:rPr lang="en-US" altLang="ja-JP" sz="6000" b="1" dirty="0">
                <a:solidFill>
                  <a:schemeClr val="tx2"/>
                </a:solidFill>
              </a:rPr>
            </a:br>
            <a:r>
              <a:rPr lang="en-US" altLang="ja-JP" sz="6000" b="1" dirty="0">
                <a:solidFill>
                  <a:schemeClr val="tx2"/>
                </a:solidFill>
              </a:rPr>
              <a:t>Dimension</a:t>
            </a: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  <a:defRPr/>
            </a:pPr>
            <a:r>
              <a:rPr lang="en-US" altLang="ja-JP" sz="3000" b="1" dirty="0">
                <a:solidFill>
                  <a:srgbClr val="575454"/>
                </a:solidFill>
                <a:latin typeface="Gidole"/>
                <a:ea typeface="+mn-ea"/>
              </a:rPr>
              <a:t>Inventory Management Business Process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F3A6282-99AE-80BA-5DF2-717298E33170}"/>
              </a:ext>
            </a:extLst>
          </p:cNvPr>
          <p:cNvGraphicFramePr>
            <a:graphicFrameLocks noGrp="1"/>
          </p:cNvGraphicFramePr>
          <p:nvPr/>
        </p:nvGraphicFramePr>
        <p:xfrm>
          <a:off x="8327306" y="283709"/>
          <a:ext cx="8069549" cy="928437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084028">
                  <a:extLst>
                    <a:ext uri="{9D8B030D-6E8A-4147-A177-3AD203B41FA5}">
                      <a16:colId xmlns:a16="http://schemas.microsoft.com/office/drawing/2014/main" val="3543458546"/>
                    </a:ext>
                  </a:extLst>
                </a:gridCol>
                <a:gridCol w="2883713">
                  <a:extLst>
                    <a:ext uri="{9D8B030D-6E8A-4147-A177-3AD203B41FA5}">
                      <a16:colId xmlns:a16="http://schemas.microsoft.com/office/drawing/2014/main" val="230229827"/>
                    </a:ext>
                  </a:extLst>
                </a:gridCol>
                <a:gridCol w="3101808">
                  <a:extLst>
                    <a:ext uri="{9D8B030D-6E8A-4147-A177-3AD203B41FA5}">
                      <a16:colId xmlns:a16="http://schemas.microsoft.com/office/drawing/2014/main" val="479158437"/>
                    </a:ext>
                  </a:extLst>
                </a:gridCol>
              </a:tblGrid>
              <a:tr h="358569">
                <a:tc rowSpan="25">
                  <a:txBody>
                    <a:bodyPr/>
                    <a:lstStyle/>
                    <a:p>
                      <a:pPr algn="ctr" fontAlgn="ctr"/>
                      <a:r>
                        <a:rPr lang="en-CA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Dimension</a:t>
                      </a:r>
                      <a:endParaRPr lang="en-CA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Conceptual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Logical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950913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Location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56155202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77016845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Latitude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42608151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 ID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67001964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 Type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96239785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Longitude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58138844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66400169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9517725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Street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52434010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Zip Code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76773637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CA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Product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Name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00947000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Id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75960827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image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05388335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 Price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98071779"/>
                  </a:ext>
                </a:extLst>
              </a:tr>
              <a:tr h="71021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Product Category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Category Name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85138636"/>
                  </a:ext>
                </a:extLst>
              </a:tr>
              <a:tr h="71021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Product Category Id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79258252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Department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Department ID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66843599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Department Name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88660555"/>
                  </a:ext>
                </a:extLst>
              </a:tr>
              <a:tr h="71714">
                <a:tc vMerge="1">
                  <a:txBody>
                    <a:bodyPr/>
                    <a:lstStyle/>
                    <a:p>
                      <a:pPr algn="ctr" fontAlgn="ctr"/>
                      <a:endParaRPr lang="en-CA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Supplier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Supplier ID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84079130"/>
                  </a:ext>
                </a:extLst>
              </a:tr>
              <a:tr h="210226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Supplier Name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60669997"/>
                  </a:ext>
                </a:extLst>
              </a:tr>
              <a:tr h="13851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Contact Name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7060597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 Number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1828544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Contact Email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25656868"/>
                  </a:ext>
                </a:extLst>
              </a:tr>
              <a:tr h="358569">
                <a:tc vMerge="1">
                  <a:txBody>
                    <a:bodyPr/>
                    <a:lstStyle/>
                    <a:p>
                      <a:pPr algn="ctr" fontAlgn="ctr"/>
                      <a:endParaRPr lang="en-CA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39472570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FAE923CA-9864-5885-F974-B5179ACFFB92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A16244A-33B8-94D0-81A1-9D85BC714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20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2DA3B1B-E0C7-637A-2D40-EAA22C1F6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366" y="385253"/>
            <a:ext cx="15639434" cy="940644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C4478F1-90FF-8ABF-9119-1B5D87DF702B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A6FDFDD-89D0-CC18-C980-EC8C60E6A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392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7E043C-ECEC-C157-A62C-177758331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83711"/>
            <a:ext cx="13182600" cy="927939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17CB844-F971-25C5-3208-6C116B27D4BB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9E6A70B-AF29-6D4A-8D80-390828E4C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  <p:pic>
        <p:nvPicPr>
          <p:cNvPr id="8" name="Picture 7" descr="A logo with a bar chart&#10;&#10;Description automatically generated with medium confidence">
            <a:extLst>
              <a:ext uri="{FF2B5EF4-FFF2-40B4-BE49-F238E27FC236}">
                <a16:creationId xmlns:a16="http://schemas.microsoft.com/office/drawing/2014/main" id="{8E8F6A4B-EBBC-6223-C22F-15F07E82392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800" y="2781300"/>
            <a:ext cx="2992333" cy="284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6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C4478F1-90FF-8ABF-9119-1B5D87DF702B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A6FDFDD-89D0-CC18-C980-EC8C60E6A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343611C-9418-67ED-5DED-A6A7ABCE9E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83710"/>
            <a:ext cx="16243551" cy="920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66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469"/>
    </mc:Choice>
    <mc:Fallback>
      <p:transition advTm="3469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C4478F1-90FF-8ABF-9119-1B5D87DF702B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A6FDFDD-89D0-CC18-C980-EC8C60E6A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06ACBD4-93EE-1FA4-0906-7D7577766F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80246"/>
            <a:ext cx="16154400" cy="913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503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469"/>
    </mc:Choice>
    <mc:Fallback>
      <p:transition advTm="3469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C4478F1-90FF-8ABF-9119-1B5D87DF702B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A6FDFDD-89D0-CC18-C980-EC8C60E6A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E69D0AD-5D4B-3A4B-5019-67F6658605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83710"/>
            <a:ext cx="16154400" cy="905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345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469"/>
    </mc:Choice>
    <mc:Fallback>
      <p:transition advTm="3469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C4478F1-90FF-8ABF-9119-1B5D87DF702B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A6FDFDD-89D0-CC18-C980-EC8C60E6A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F46BCE5-22B9-73DE-3032-861B6F2D2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83709"/>
            <a:ext cx="16078200" cy="912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247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469"/>
    </mc:Choice>
    <mc:Fallback>
      <p:transition advTm="3469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C4478F1-90FF-8ABF-9119-1B5D87DF702B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A6FDFDD-89D0-CC18-C980-EC8C60E6A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9F0CC5E-CA24-514D-D48C-0E50204719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283710"/>
            <a:ext cx="16017194" cy="920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745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469"/>
    </mc:Choice>
    <mc:Fallback>
      <p:transition advTm="3469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58300"/>
            <a:ext cx="18288000" cy="699038"/>
            <a:chOff x="0" y="0"/>
            <a:chExt cx="24384000" cy="93205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5867400" y="6667500"/>
            <a:ext cx="13739763" cy="1217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79"/>
              </a:lnSpc>
            </a:pPr>
            <a:r>
              <a:rPr lang="en-US" sz="75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THANK YOU!</a:t>
            </a:r>
          </a:p>
        </p:txBody>
      </p:sp>
      <p:sp>
        <p:nvSpPr>
          <p:cNvPr id="5" name="AutoShape 5"/>
          <p:cNvSpPr/>
          <p:nvPr/>
        </p:nvSpPr>
        <p:spPr>
          <a:xfrm>
            <a:off x="16083171" y="0"/>
            <a:ext cx="2204829" cy="1794865"/>
          </a:xfrm>
          <a:prstGeom prst="rect">
            <a:avLst/>
          </a:prstGeom>
          <a:solidFill>
            <a:srgbClr val="1A548F"/>
          </a:solid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16871456" y="515610"/>
            <a:ext cx="737588" cy="589290"/>
          </a:xfrm>
          <a:custGeom>
            <a:avLst/>
            <a:gdLst/>
            <a:ahLst/>
            <a:cxnLst/>
            <a:rect l="l" t="t" r="r" b="b"/>
            <a:pathLst>
              <a:path w="737588" h="589290">
                <a:moveTo>
                  <a:pt x="0" y="0"/>
                </a:moveTo>
                <a:lnTo>
                  <a:pt x="737588" y="0"/>
                </a:lnTo>
                <a:lnTo>
                  <a:pt x="737588" y="589290"/>
                </a:lnTo>
                <a:lnTo>
                  <a:pt x="0" y="5892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930D58-6855-BF61-610F-7EBBE5DDE1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00"/>
          <a:stretch/>
        </p:blipFill>
        <p:spPr>
          <a:xfrm>
            <a:off x="4457700" y="888829"/>
            <a:ext cx="9372600" cy="50026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kaggle.com</a:t>
            </a:r>
            <a:endParaRPr kumimoji="1" lang="ja-JP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ja-JP" dirty="0"/>
              <a:t>SEARCH</a:t>
            </a:r>
            <a:endParaRPr kumimoji="1" lang="ja-JP" alt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13FEB7C-536A-4077-2D56-09D65906065C}"/>
              </a:ext>
            </a:extLst>
          </p:cNvPr>
          <p:cNvSpPr txBox="1">
            <a:spLocks/>
          </p:cNvSpPr>
          <p:nvPr/>
        </p:nvSpPr>
        <p:spPr>
          <a:xfrm>
            <a:off x="31955" y="283710"/>
            <a:ext cx="6676125" cy="7530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algn="l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4800" b="1" dirty="0">
                <a:solidFill>
                  <a:schemeClr val="bg1"/>
                </a:solidFill>
              </a:rPr>
              <a:t>Data Source</a:t>
            </a:r>
            <a:endParaRPr lang="ja-JP" altLang="en-US" sz="4800" b="1" dirty="0">
              <a:solidFill>
                <a:schemeClr val="bg1"/>
              </a:solidFill>
            </a:endParaRP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FE81D70B-19A8-5B84-F63C-0DF90853A5CF}"/>
              </a:ext>
            </a:extLst>
          </p:cNvPr>
          <p:cNvSpPr txBox="1">
            <a:spLocks/>
          </p:cNvSpPr>
          <p:nvPr/>
        </p:nvSpPr>
        <p:spPr>
          <a:xfrm>
            <a:off x="5195467" y="6312192"/>
            <a:ext cx="11035134" cy="871067"/>
          </a:xfrm>
          <a:prstGeom prst="rect">
            <a:avLst/>
          </a:prstGeom>
        </p:spPr>
        <p:txBody>
          <a:bodyPr/>
          <a:lstStyle>
            <a:lvl1pPr algn="l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2800" b="1" dirty="0">
                <a:solidFill>
                  <a:srgbClr val="66FF33"/>
                </a:solidFill>
              </a:rPr>
              <a:t>https://data.mendeley.com/datasets/8gx2fvg2k6/5</a:t>
            </a:r>
            <a:endParaRPr lang="ja-JP" altLang="en-US" sz="2800" b="1" dirty="0">
              <a:solidFill>
                <a:srgbClr val="66FF33"/>
              </a:solidFill>
            </a:endParaRPr>
          </a:p>
        </p:txBody>
      </p:sp>
      <p:pic>
        <p:nvPicPr>
          <p:cNvPr id="11" name="Picture 10" descr="A white chain link on a gray circle&#10;&#10;Description automatically generated">
            <a:extLst>
              <a:ext uri="{FF2B5EF4-FFF2-40B4-BE49-F238E27FC236}">
                <a16:creationId xmlns:a16="http://schemas.microsoft.com/office/drawing/2014/main" id="{7C3C93F9-D340-F02F-2B3E-79E8845C43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1" t="-345" r="7835" b="16941"/>
          <a:stretch/>
        </p:blipFill>
        <p:spPr>
          <a:xfrm>
            <a:off x="3252866" y="6224485"/>
            <a:ext cx="1442798" cy="1558220"/>
          </a:xfrm>
          <a:prstGeom prst="ellipse">
            <a:avLst/>
          </a:prstGeom>
        </p:spPr>
      </p:pic>
      <p:sp>
        <p:nvSpPr>
          <p:cNvPr id="12" name="Title 5">
            <a:extLst>
              <a:ext uri="{FF2B5EF4-FFF2-40B4-BE49-F238E27FC236}">
                <a16:creationId xmlns:a16="http://schemas.microsoft.com/office/drawing/2014/main" id="{EDC05AEF-FD9D-BD50-D176-7AB4854B375B}"/>
              </a:ext>
            </a:extLst>
          </p:cNvPr>
          <p:cNvSpPr txBox="1">
            <a:spLocks/>
          </p:cNvSpPr>
          <p:nvPr/>
        </p:nvSpPr>
        <p:spPr>
          <a:xfrm>
            <a:off x="5195465" y="7233612"/>
            <a:ext cx="12242800" cy="1131685"/>
          </a:xfrm>
          <a:prstGeom prst="rect">
            <a:avLst/>
          </a:prstGeom>
        </p:spPr>
        <p:txBody>
          <a:bodyPr/>
          <a:lstStyle>
            <a:lvl1pPr algn="l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200" dirty="0">
                <a:solidFill>
                  <a:srgbClr val="66FF33"/>
                </a:solidFill>
              </a:rPr>
              <a:t>Name : </a:t>
            </a:r>
            <a:r>
              <a:rPr lang="en-US" altLang="ja-JP" sz="3200" dirty="0" err="1">
                <a:solidFill>
                  <a:srgbClr val="66FF33"/>
                </a:solidFill>
              </a:rPr>
              <a:t>DataCo</a:t>
            </a:r>
            <a:r>
              <a:rPr lang="en-US" altLang="ja-JP" sz="3200" dirty="0">
                <a:solidFill>
                  <a:srgbClr val="66FF33"/>
                </a:solidFill>
              </a:rPr>
              <a:t> SMART SUPPLY CHAIN FOR BIG DATA ANALYSIS</a:t>
            </a:r>
            <a:endParaRPr lang="ja-JP" altLang="en-US" sz="3200" dirty="0">
              <a:solidFill>
                <a:srgbClr val="66FF33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83BC68-58C5-2CBA-74D9-E2DF82E78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D115345-7BA8-CDB9-5633-627FA1E128BB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984B2A1-F20D-09CC-7F8F-0D4B3BD70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764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95"/>
    </mc:Choice>
    <mc:Fallback xmlns="">
      <p:transition advTm="549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4"/>
            <a:ext cx="18288000" cy="102854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14E1141-65DC-4F54-8399-7221AE6F8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794"/>
            <a:ext cx="9144000" cy="10285412"/>
            <a:chOff x="7467600" y="0"/>
            <a:chExt cx="4724400" cy="6858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D75B897-7127-4AAC-A078-70739204B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DCFF188-DB07-46AA-A2B3-71E936EAB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15A9370-15D3-4C30-8BA1-2059A74C9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794"/>
            <a:ext cx="11054551" cy="10285412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1486465"/>
            <a:ext cx="16916400" cy="7314071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929149" y="1686481"/>
            <a:ext cx="4586749" cy="70355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l" defTabSz="914400"/>
            <a:r>
              <a:rPr lang="en-US" altLang="ja-JP" sz="4800" dirty="0"/>
              <a:t>Data Description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1080064" y="2390034"/>
            <a:ext cx="5372099" cy="26284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ja-JP" sz="4800" b="1" dirty="0">
                <a:solidFill>
                  <a:schemeClr val="tx1">
                    <a:alpha val="55000"/>
                  </a:schemeClr>
                </a:solidFill>
              </a:rPr>
              <a:t>Meta-Data</a:t>
            </a:r>
          </a:p>
          <a:p>
            <a:pPr indent="-228600" algn="l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ja-JP" sz="4800" b="1" dirty="0">
                <a:solidFill>
                  <a:schemeClr val="tx1">
                    <a:alpha val="55000"/>
                  </a:schemeClr>
                </a:solidFill>
              </a:rPr>
              <a:t>Column : 52</a:t>
            </a:r>
          </a:p>
          <a:p>
            <a:pPr indent="-228600" algn="l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ja-JP" sz="4800" b="1" dirty="0">
                <a:solidFill>
                  <a:schemeClr val="tx1">
                    <a:alpha val="55000"/>
                  </a:schemeClr>
                </a:solidFill>
              </a:rPr>
              <a:t>Rows : 180.5K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4CA6C1A-F998-E6FD-38AE-FF587CAE26C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" r="10703" b="1444"/>
          <a:stretch/>
        </p:blipFill>
        <p:spPr>
          <a:xfrm>
            <a:off x="6846424" y="1486465"/>
            <a:ext cx="10512428" cy="73140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32988E0-5E80-032A-3C7C-69AEB3A1543F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FDF788E-D5AF-9AFE-B9CF-C9FF954CE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5284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ja-JP" sz="3600" b="1" dirty="0"/>
              <a:t>Sales Process-</a:t>
            </a:r>
            <a:r>
              <a:rPr lang="en-US" altLang="ja-JP" sz="3600" b="1" dirty="0" err="1"/>
              <a:t>Adhiraj</a:t>
            </a:r>
            <a:endParaRPr lang="en-US" altLang="ja-JP" sz="3600" b="1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11477576" y="1696859"/>
            <a:ext cx="5217598" cy="870155"/>
          </a:xfrm>
        </p:spPr>
        <p:txBody>
          <a:bodyPr>
            <a:normAutofit/>
          </a:bodyPr>
          <a:lstStyle/>
          <a:p>
            <a:r>
              <a:rPr lang="en-US" altLang="ja-JP" dirty="0">
                <a:solidFill>
                  <a:schemeClr val="tx1"/>
                </a:solidFill>
              </a:rPr>
              <a:t>Capture all details related to sales and profit.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501445" y="3634330"/>
            <a:ext cx="6013656" cy="3018343"/>
          </a:xfrm>
        </p:spPr>
        <p:txBody>
          <a:bodyPr>
            <a:normAutofit/>
          </a:bodyPr>
          <a:lstStyle/>
          <a:p>
            <a:r>
              <a:rPr lang="en-US" altLang="ja-JP" sz="4800" dirty="0"/>
              <a:t>Five Business Process</a:t>
            </a:r>
            <a:endParaRPr lang="ja-JP" altLang="en-US" sz="4800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CA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Payment Tracking-Abdul</a:t>
            </a:r>
            <a:endParaRPr lang="ja-JP" altLang="en-US" sz="4000" b="1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7"/>
          </p:nvPr>
        </p:nvSpPr>
        <p:spPr>
          <a:xfrm>
            <a:off x="11477576" y="3215943"/>
            <a:ext cx="4867324" cy="870155"/>
          </a:xfrm>
        </p:spPr>
        <p:txBody>
          <a:bodyPr>
            <a:noAutofit/>
          </a:bodyPr>
          <a:lstStyle/>
          <a:p>
            <a:r>
              <a:rPr lang="en-US" altLang="ja-JP" dirty="0">
                <a:solidFill>
                  <a:schemeClr val="tx1"/>
                </a:solidFill>
              </a:rPr>
              <a:t>Track payment states (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PENDING,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PROCESSING,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PAYMENT_REVIEW,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ON_HOLD,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SUSPECTED_FRAUD,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COMPLETE,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CLOSED,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CANCELED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US" altLang="ja-JP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ja-JP" b="1" dirty="0"/>
              <a:t>Shipment Tracking-Mohammed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11477576" y="4735027"/>
            <a:ext cx="4867324" cy="870155"/>
          </a:xfrm>
        </p:spPr>
        <p:txBody>
          <a:bodyPr>
            <a:normAutofit/>
          </a:bodyPr>
          <a:lstStyle/>
          <a:p>
            <a:r>
              <a:rPr lang="en-US" altLang="ja-JP" dirty="0">
                <a:solidFill>
                  <a:schemeClr val="tx1"/>
                </a:solidFill>
              </a:rPr>
              <a:t>Track shipment states (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Processing,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In Transit,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Cancelled,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Delivered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US" altLang="ja-JP" dirty="0">
                <a:solidFill>
                  <a:schemeClr val="tx1"/>
                </a:solidFill>
              </a:rPr>
              <a:t>)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ja-JP" b="1" dirty="0"/>
              <a:t>Product Performance-John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GB" i="0" u="none" strike="noStrike" dirty="0">
                <a:solidFill>
                  <a:schemeClr val="tx1"/>
                </a:solidFill>
                <a:effectLst/>
              </a:rPr>
              <a:t>Track product performance (Total Sales (before discount)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Units Sold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Amount Discounted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Total Sales (After Discount)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Total Profit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i="0" u="none" strike="noStrike" dirty="0">
                <a:solidFill>
                  <a:schemeClr val="tx1"/>
                </a:solidFill>
                <a:effectLst/>
              </a:rPr>
              <a:t>Order Count)</a:t>
            </a:r>
            <a:r>
              <a:rPr lang="en-GB" dirty="0">
                <a:solidFill>
                  <a:schemeClr val="tx1"/>
                </a:solidFill>
              </a:rPr>
              <a:t> 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ja-JP" b="1" dirty="0"/>
              <a:t>Inventory Management-</a:t>
            </a:r>
            <a:r>
              <a:rPr lang="en-US" altLang="ja-JP" b="1" dirty="0" err="1"/>
              <a:t>Irteza</a:t>
            </a:r>
            <a:endParaRPr lang="en-US" altLang="ja-JP" b="1" dirty="0"/>
          </a:p>
          <a:p>
            <a:endParaRPr lang="en-US" altLang="ja-JP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altLang="ja-JP" dirty="0">
                <a:solidFill>
                  <a:schemeClr val="tx1"/>
                </a:solidFill>
              </a:rPr>
              <a:t>Track daily inventory levels in departments</a:t>
            </a:r>
            <a:endParaRPr lang="ja-JP" altLang="en-US" dirty="0">
              <a:solidFill>
                <a:schemeClr val="tx1"/>
              </a:solidFill>
            </a:endParaRPr>
          </a:p>
        </p:txBody>
      </p:sp>
      <p:pic>
        <p:nvPicPr>
          <p:cNvPr id="6" name="Picture 5" descr="A yellow triangle with a red handle under a magnifying glass&#10;&#10;Description automatically generated">
            <a:extLst>
              <a:ext uri="{FF2B5EF4-FFF2-40B4-BE49-F238E27FC236}">
                <a16:creationId xmlns:a16="http://schemas.microsoft.com/office/drawing/2014/main" id="{958BCDE6-E7F4-6A1F-D28B-B2919B42DD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10"/>
          <a:stretch/>
        </p:blipFill>
        <p:spPr>
          <a:xfrm>
            <a:off x="2296434" y="5556232"/>
            <a:ext cx="1658894" cy="14662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E3490A-131A-D052-A7F5-BE9CFF612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72EDCDA-ECC4-6940-F214-001BBF980110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43455B-8A27-EC6D-171F-5E04B76E7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401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sz="3600" dirty="0"/>
              <a:t>Sales Process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11477576" y="1696859"/>
            <a:ext cx="5217598" cy="870155"/>
          </a:xfrm>
        </p:spPr>
        <p:txBody>
          <a:bodyPr>
            <a:normAutofit/>
          </a:bodyPr>
          <a:lstStyle/>
          <a:p>
            <a:r>
              <a:rPr lang="en-US" altLang="ja-JP" dirty="0">
                <a:solidFill>
                  <a:schemeClr val="tx1"/>
                </a:solidFill>
              </a:rPr>
              <a:t>Transaction Fact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501445" y="3634330"/>
            <a:ext cx="6013656" cy="3018343"/>
          </a:xfrm>
        </p:spPr>
        <p:txBody>
          <a:bodyPr>
            <a:normAutofit/>
          </a:bodyPr>
          <a:lstStyle/>
          <a:p>
            <a:r>
              <a:rPr lang="en-US" altLang="ja-JP" sz="4800" dirty="0"/>
              <a:t>Type of Fact Table</a:t>
            </a:r>
            <a:endParaRPr lang="ja-JP" altLang="en-US" sz="4800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CA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Payment Tracking</a:t>
            </a:r>
            <a:endParaRPr lang="ja-JP" altLang="en-US" sz="4000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7"/>
          </p:nvPr>
        </p:nvSpPr>
        <p:spPr>
          <a:xfrm>
            <a:off x="11477576" y="3215943"/>
            <a:ext cx="4867324" cy="870155"/>
          </a:xfrm>
        </p:spPr>
        <p:txBody>
          <a:bodyPr>
            <a:noAutofit/>
          </a:bodyPr>
          <a:lstStyle/>
          <a:p>
            <a:r>
              <a:rPr lang="en-CA" altLang="ja-JP" dirty="0">
                <a:solidFill>
                  <a:schemeClr val="tx1"/>
                </a:solidFill>
              </a:rPr>
              <a:t>Accumulating Fact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ja-JP" dirty="0"/>
              <a:t>Shipment Tracking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11477576" y="4735027"/>
            <a:ext cx="4867324" cy="870155"/>
          </a:xfrm>
        </p:spPr>
        <p:txBody>
          <a:bodyPr>
            <a:normAutofit/>
          </a:bodyPr>
          <a:lstStyle/>
          <a:p>
            <a:r>
              <a:rPr lang="en-CA" altLang="ja-JP" dirty="0">
                <a:solidFill>
                  <a:schemeClr val="tx1"/>
                </a:solidFill>
              </a:rPr>
              <a:t>Accumulating Fact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20"/>
          </p:nvPr>
        </p:nvSpPr>
        <p:spPr/>
        <p:txBody>
          <a:bodyPr>
            <a:normAutofit/>
          </a:bodyPr>
          <a:lstStyle/>
          <a:p>
            <a:r>
              <a:rPr lang="en-US" altLang="ja-JP" b="1" dirty="0"/>
              <a:t>Product Performance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GB" i="0" u="none" strike="noStrike" dirty="0">
                <a:solidFill>
                  <a:schemeClr val="tx1"/>
                </a:solidFill>
                <a:effectLst/>
              </a:rPr>
              <a:t>Periodic Fact ( Monthly)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/>
          </a:bodyPr>
          <a:lstStyle/>
          <a:p>
            <a:r>
              <a:rPr lang="en-US" altLang="ja-JP" dirty="0"/>
              <a:t>Inventory Management</a:t>
            </a:r>
          </a:p>
          <a:p>
            <a:endParaRPr lang="en-US" altLang="ja-JP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altLang="ja-JP" dirty="0">
                <a:solidFill>
                  <a:schemeClr val="tx1"/>
                </a:solidFill>
              </a:rPr>
              <a:t>Periodic Fact (Daily)</a:t>
            </a:r>
            <a:endParaRPr lang="ja-JP" altLang="en-US" dirty="0">
              <a:solidFill>
                <a:schemeClr val="tx1"/>
              </a:solidFill>
            </a:endParaRPr>
          </a:p>
        </p:txBody>
      </p:sp>
      <p:pic>
        <p:nvPicPr>
          <p:cNvPr id="6" name="Picture 5" descr="A yellow triangle with a red handle under a magnifying glass&#10;&#10;Description automatically generated">
            <a:extLst>
              <a:ext uri="{FF2B5EF4-FFF2-40B4-BE49-F238E27FC236}">
                <a16:creationId xmlns:a16="http://schemas.microsoft.com/office/drawing/2014/main" id="{958BCDE6-E7F4-6A1F-D28B-B2919B42DD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10"/>
          <a:stretch/>
        </p:blipFill>
        <p:spPr>
          <a:xfrm>
            <a:off x="2296434" y="5556232"/>
            <a:ext cx="1658894" cy="14662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E3490A-131A-D052-A7F5-BE9CFF612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CDD18A6-32DF-D2EB-64B8-F292C96C00BC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74F2B0C-FC32-073D-64FC-4E62D88E4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4903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90309" y="4770499"/>
            <a:ext cx="7967330" cy="33271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 </a:t>
            </a:r>
            <a: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Fact</a:t>
            </a: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br>
              <a:rPr kumimoji="1" lang="en-US" altLang="ja-JP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altLang="ja-JP" sz="2800" dirty="0">
                <a:solidFill>
                  <a:schemeClr val="tx2"/>
                </a:solidFill>
              </a:rPr>
              <a:t>Transaction Fact table</a:t>
            </a:r>
            <a:endParaRPr lang="en-US" altLang="ja-JP" sz="6000" dirty="0">
              <a:solidFill>
                <a:schemeClr val="tx2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</a:pPr>
            <a:r>
              <a:rPr lang="en-US" altLang="ja-JP" sz="3000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Sales Process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370500A-550E-2618-AF38-3EF73216D1DC}"/>
              </a:ext>
            </a:extLst>
          </p:cNvPr>
          <p:cNvGraphicFramePr>
            <a:graphicFrameLocks noGrp="1"/>
          </p:cNvGraphicFramePr>
          <p:nvPr/>
        </p:nvGraphicFramePr>
        <p:xfrm>
          <a:off x="9451262" y="1013292"/>
          <a:ext cx="6467836" cy="82533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69981">
                  <a:extLst>
                    <a:ext uri="{9D8B030D-6E8A-4147-A177-3AD203B41FA5}">
                      <a16:colId xmlns:a16="http://schemas.microsoft.com/office/drawing/2014/main" val="3233997424"/>
                    </a:ext>
                  </a:extLst>
                </a:gridCol>
                <a:gridCol w="2155945">
                  <a:extLst>
                    <a:ext uri="{9D8B030D-6E8A-4147-A177-3AD203B41FA5}">
                      <a16:colId xmlns:a16="http://schemas.microsoft.com/office/drawing/2014/main" val="2596243562"/>
                    </a:ext>
                  </a:extLst>
                </a:gridCol>
                <a:gridCol w="3541910">
                  <a:extLst>
                    <a:ext uri="{9D8B030D-6E8A-4147-A177-3AD203B41FA5}">
                      <a16:colId xmlns:a16="http://schemas.microsoft.com/office/drawing/2014/main" val="2547236518"/>
                    </a:ext>
                  </a:extLst>
                </a:gridCol>
              </a:tblGrid>
              <a:tr h="578720">
                <a:tc>
                  <a:txBody>
                    <a:bodyPr/>
                    <a:lstStyle/>
                    <a:p>
                      <a:pPr algn="l" fontAlgn="b"/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Conceptual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Logical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676427"/>
                  </a:ext>
                </a:extLst>
              </a:tr>
              <a:tr h="578720">
                <a:tc rowSpan="14">
                  <a:txBody>
                    <a:bodyPr/>
                    <a:lstStyle/>
                    <a:p>
                      <a:pPr algn="ctr" fontAlgn="ctr"/>
                      <a:r>
                        <a:rPr lang="en-CA" sz="2800" u="none" strike="noStrike" dirty="0">
                          <a:effectLst/>
                        </a:rPr>
                        <a:t>Fact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14">
                  <a:txBody>
                    <a:bodyPr/>
                    <a:lstStyle/>
                    <a:p>
                      <a:pPr algn="ctr" fontAlgn="ctr"/>
                      <a:r>
                        <a:rPr lang="en-CA" sz="2800" u="none" strike="noStrike" dirty="0">
                          <a:effectLst/>
                        </a:rPr>
                        <a:t>Sales Process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Order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60115067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Order Date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2353047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Quantity (items)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91374940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Sales (After discount)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32716384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Discount Amount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49321132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Total Profit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42255856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Order Status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1390779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Customer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2532524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Transaction Type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88148271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Customer Segment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22602379"/>
                  </a:ext>
                </a:extLst>
              </a:tr>
              <a:tr h="57872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Sales (before Discount)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19438150"/>
                  </a:ext>
                </a:extLst>
              </a:tr>
              <a:tr h="40155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 dirty="0">
                          <a:effectLst/>
                        </a:rPr>
                        <a:t>Department ID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3903040"/>
                  </a:ext>
                </a:extLst>
              </a:tr>
              <a:tr h="40155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Customer Location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7823017"/>
                  </a:ext>
                </a:extLst>
              </a:tr>
              <a:tr h="40155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Department Location ID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6037111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5888DF70-3013-B8D3-D64E-3AF117219E0D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7D55CA-3836-D35D-A1F3-9A6B11E9C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249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469"/>
    </mc:Choice>
    <mc:Fallback xmlns="">
      <p:transition advTm="346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207009" y="4682623"/>
            <a:ext cx="5487079" cy="26793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altLang="ja-JP" sz="6000" b="1" dirty="0">
                <a:solidFill>
                  <a:schemeClr val="tx2"/>
                </a:solidFill>
              </a:rPr>
              <a:t>Conceptual Logical Model:</a:t>
            </a:r>
            <a:br>
              <a:rPr lang="en-US" altLang="ja-JP" sz="6000" b="1" dirty="0">
                <a:solidFill>
                  <a:schemeClr val="tx2"/>
                </a:solidFill>
              </a:rPr>
            </a:br>
            <a:r>
              <a:rPr lang="en-US" altLang="ja-JP" sz="6000" b="1" dirty="0">
                <a:solidFill>
                  <a:schemeClr val="tx2"/>
                </a:solidFill>
              </a:rPr>
              <a:t>Dimension</a:t>
            </a: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B4AD6FFF-9A92-5341-C82D-0681A63FAFE3}"/>
              </a:ext>
            </a:extLst>
          </p:cNvPr>
          <p:cNvSpPr txBox="1">
            <a:spLocks/>
          </p:cNvSpPr>
          <p:nvPr/>
        </p:nvSpPr>
        <p:spPr>
          <a:xfrm>
            <a:off x="1207009" y="3048845"/>
            <a:ext cx="5487079" cy="1432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Bef>
                <a:spcPts val="1000"/>
              </a:spcBef>
            </a:pPr>
            <a:r>
              <a:rPr lang="en-US" altLang="ja-JP" sz="3000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Sales Process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ECECFB0-AE3B-F64F-CDC7-61076FD163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3119923"/>
              </p:ext>
            </p:extLst>
          </p:nvPr>
        </p:nvGraphicFramePr>
        <p:xfrm>
          <a:off x="7509216" y="266700"/>
          <a:ext cx="8658000" cy="93718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1779">
                  <a:extLst>
                    <a:ext uri="{9D8B030D-6E8A-4147-A177-3AD203B41FA5}">
                      <a16:colId xmlns:a16="http://schemas.microsoft.com/office/drawing/2014/main" val="1701158959"/>
                    </a:ext>
                  </a:extLst>
                </a:gridCol>
                <a:gridCol w="3033999">
                  <a:extLst>
                    <a:ext uri="{9D8B030D-6E8A-4147-A177-3AD203B41FA5}">
                      <a16:colId xmlns:a16="http://schemas.microsoft.com/office/drawing/2014/main" val="2861949517"/>
                    </a:ext>
                  </a:extLst>
                </a:gridCol>
                <a:gridCol w="3782222">
                  <a:extLst>
                    <a:ext uri="{9D8B030D-6E8A-4147-A177-3AD203B41FA5}">
                      <a16:colId xmlns:a16="http://schemas.microsoft.com/office/drawing/2014/main" val="3104278023"/>
                    </a:ext>
                  </a:extLst>
                </a:gridCol>
              </a:tblGrid>
              <a:tr h="422303">
                <a:tc rowSpan="23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Dimension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Conceptual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Logical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756470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CA" sz="1800" dirty="0">
                          <a:solidFill>
                            <a:schemeClr val="tx1"/>
                          </a:solidFill>
                        </a:rPr>
                        <a:t>Customer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3957166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u="none" strike="noStrike">
                          <a:solidFill>
                            <a:schemeClr val="tx1"/>
                          </a:solidFill>
                          <a:effectLst/>
                        </a:rPr>
                        <a:t>Customer Fname</a:t>
                      </a:r>
                      <a:endParaRPr lang="en-CA" sz="18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69025459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u="none" strike="noStrike">
                          <a:solidFill>
                            <a:schemeClr val="tx1"/>
                          </a:solidFill>
                          <a:effectLst/>
                        </a:rPr>
                        <a:t>Customer Lname</a:t>
                      </a:r>
                      <a:endParaRPr lang="en-CA" sz="18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7571933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Segment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>
                          <a:solidFill>
                            <a:schemeClr val="tx1"/>
                          </a:solidFill>
                          <a:effectLst/>
                        </a:rPr>
                        <a:t>CustomerSegmentID</a:t>
                      </a:r>
                      <a:endParaRPr lang="en-CA" sz="18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15073321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>
                          <a:solidFill>
                            <a:schemeClr val="tx1"/>
                          </a:solidFill>
                          <a:effectLst/>
                        </a:rPr>
                        <a:t>Customer Segment</a:t>
                      </a:r>
                      <a:endParaRPr lang="en-CA" sz="18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0188001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Location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Location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6078775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City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26363947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Country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4297637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Latitude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6008244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Longitude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4593000"/>
                  </a:ext>
                </a:extLst>
              </a:tr>
              <a:tr h="35408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Market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12268783"/>
                  </a:ext>
                </a:extLst>
              </a:tr>
              <a:tr h="35408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Location Type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92119215"/>
                  </a:ext>
                </a:extLst>
              </a:tr>
              <a:tr h="35408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State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21217661"/>
                  </a:ext>
                </a:extLst>
              </a:tr>
              <a:tr h="35408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Street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501665"/>
                  </a:ext>
                </a:extLst>
              </a:tr>
              <a:tr h="35408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Zip code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22777474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Transaction Type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Transaction Type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85740146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Transaction Type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85999186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solidFill>
                            <a:schemeClr val="tx1"/>
                          </a:solidFill>
                          <a:effectLst/>
                        </a:rPr>
                        <a:t>Department</a:t>
                      </a:r>
                      <a:endParaRPr lang="en-CA" sz="18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Department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97333767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Department Name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798117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Date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Date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19460239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Order Status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Order Status ID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3146933"/>
                  </a:ext>
                </a:extLst>
              </a:tr>
              <a:tr h="422303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Order Status</a:t>
                      </a:r>
                      <a:endParaRPr lang="en-CA" sz="18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86335141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D73AC94C-0E08-D7B8-E725-A93738AE0E63}"/>
              </a:ext>
            </a:extLst>
          </p:cNvPr>
          <p:cNvGrpSpPr/>
          <p:nvPr/>
        </p:nvGrpSpPr>
        <p:grpSpPr>
          <a:xfrm>
            <a:off x="0" y="98679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16B86EF-B5D8-AB14-18D3-E45171030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184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E90374-8C28-0FA5-642B-826CB7FF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930" y="283710"/>
            <a:ext cx="1148784" cy="9176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FE83FD-B14E-4B8A-B04E-EC2AD2716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08" y="225334"/>
            <a:ext cx="15914755" cy="9777959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64EF71F-EC19-7B2D-9AC4-464704057A56}"/>
              </a:ext>
            </a:extLst>
          </p:cNvPr>
          <p:cNvGrpSpPr/>
          <p:nvPr/>
        </p:nvGrpSpPr>
        <p:grpSpPr>
          <a:xfrm>
            <a:off x="0" y="9944100"/>
            <a:ext cx="18288000" cy="457200"/>
            <a:chOff x="0" y="0"/>
            <a:chExt cx="24384000" cy="9320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9D1F0C7-0893-E95A-BBA8-3C4FF2715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56397" b="37864"/>
            <a:stretch>
              <a:fillRect/>
            </a:stretch>
          </p:blipFill>
          <p:spPr>
            <a:xfrm>
              <a:off x="0" y="0"/>
              <a:ext cx="24384000" cy="9320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022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69"/>
    </mc:Choice>
    <mc:Fallback xmlns="">
      <p:transition advTm="346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741</Words>
  <Application>Microsoft Office PowerPoint</Application>
  <PresentationFormat>Custom</PresentationFormat>
  <Paragraphs>298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Aptos Narrow</vt:lpstr>
      <vt:lpstr>Arial</vt:lpstr>
      <vt:lpstr>Open Sans Bold</vt:lpstr>
      <vt:lpstr>Open Sauce</vt:lpstr>
      <vt:lpstr>Calibri</vt:lpstr>
      <vt:lpstr>Corben</vt:lpstr>
      <vt:lpstr>Open Sauce Bold</vt:lpstr>
      <vt:lpstr>Coo Hew</vt:lpstr>
      <vt:lpstr>Gidole</vt:lpstr>
      <vt:lpstr>Wingdings</vt:lpstr>
      <vt:lpstr>Office Theme</vt:lpstr>
      <vt:lpstr>Contents</vt:lpstr>
      <vt:lpstr>PowerPoint Presentation</vt:lpstr>
      <vt:lpstr>PowerPoint Presentation</vt:lpstr>
      <vt:lpstr>PowerPoint Presentation</vt:lpstr>
      <vt:lpstr>Data Description</vt:lpstr>
      <vt:lpstr>Five Business Process</vt:lpstr>
      <vt:lpstr>Type of Fact Table</vt:lpstr>
      <vt:lpstr>Conceptual Logical Model: Fact  Transaction Fact table</vt:lpstr>
      <vt:lpstr>Conceptual Logical Model: Dimension</vt:lpstr>
      <vt:lpstr>PowerPoint Presentation</vt:lpstr>
      <vt:lpstr>Conceptual Logical Model: Fact  Accumulating Fact table</vt:lpstr>
      <vt:lpstr>Conceptual Logical Model: Dimension</vt:lpstr>
      <vt:lpstr>PowerPoint Presentation</vt:lpstr>
      <vt:lpstr>Conceptual Logical Model: Fact  Accumulating Fact</vt:lpstr>
      <vt:lpstr>Conceptual Logical Model: Dimension</vt:lpstr>
      <vt:lpstr>PowerPoint Presentation</vt:lpstr>
      <vt:lpstr>Conceptual Logical Model: Fact  Monthly Periodic Snapshot</vt:lpstr>
      <vt:lpstr>Conceptual Logical Model: Dimension</vt:lpstr>
      <vt:lpstr>PowerPoint Presentation</vt:lpstr>
      <vt:lpstr>Conceptual Logical Model: Fact  Daily Periodic Fact</vt:lpstr>
      <vt:lpstr>Conceptual Logical Model: Dimension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Modeling Project</dc:title>
  <dc:creator>Irteza Chowdhury</dc:creator>
  <cp:lastModifiedBy>Abdulhaseeb Mohammed</cp:lastModifiedBy>
  <cp:revision>12</cp:revision>
  <dcterms:created xsi:type="dcterms:W3CDTF">2006-08-16T00:00:00Z</dcterms:created>
  <dcterms:modified xsi:type="dcterms:W3CDTF">2024-09-19T23:43:56Z</dcterms:modified>
  <dc:identifier>DAGLr30BVP0</dc:identifier>
</cp:coreProperties>
</file>

<file path=docProps/thumbnail.jpeg>
</file>